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4"/>
  </p:notesMasterIdLst>
  <p:handoutMasterIdLst>
    <p:handoutMasterId r:id="rId25"/>
  </p:handoutMasterIdLst>
  <p:sldIdLst>
    <p:sldId id="256" r:id="rId2"/>
    <p:sldId id="280" r:id="rId3"/>
    <p:sldId id="284" r:id="rId4"/>
    <p:sldId id="271" r:id="rId5"/>
    <p:sldId id="285" r:id="rId6"/>
    <p:sldId id="279" r:id="rId7"/>
    <p:sldId id="278" r:id="rId8"/>
    <p:sldId id="272" r:id="rId9"/>
    <p:sldId id="257" r:id="rId10"/>
    <p:sldId id="288" r:id="rId11"/>
    <p:sldId id="265" r:id="rId12"/>
    <p:sldId id="282" r:id="rId13"/>
    <p:sldId id="270" r:id="rId14"/>
    <p:sldId id="269" r:id="rId15"/>
    <p:sldId id="277" r:id="rId16"/>
    <p:sldId id="281" r:id="rId17"/>
    <p:sldId id="274" r:id="rId18"/>
    <p:sldId id="275" r:id="rId19"/>
    <p:sldId id="276" r:id="rId20"/>
    <p:sldId id="286" r:id="rId21"/>
    <p:sldId id="287" r:id="rId22"/>
    <p:sldId id="283" r:id="rId23"/>
  </p:sldIdLst>
  <p:sldSz cx="9144000" cy="6858000" type="screen4x3"/>
  <p:notesSz cx="7104063" cy="10234613"/>
  <p:defaultTextStyle>
    <a:defPPr>
      <a:defRPr lang="ja-JP"/>
    </a:defPPr>
    <a:lvl1pPr marL="0" algn="l" defTabSz="810433" rtl="0" eaLnBrk="1" latinLnBrk="0" hangingPunct="1">
      <a:defRPr kumimoji="1" sz="1600" kern="1200">
        <a:solidFill>
          <a:schemeClr val="tx1"/>
        </a:solidFill>
        <a:latin typeface="+mn-lt"/>
        <a:ea typeface="+mn-ea"/>
        <a:cs typeface="+mn-cs"/>
      </a:defRPr>
    </a:lvl1pPr>
    <a:lvl2pPr marL="405216" algn="l" defTabSz="810433" rtl="0" eaLnBrk="1" latinLnBrk="0" hangingPunct="1">
      <a:defRPr kumimoji="1" sz="1600" kern="1200">
        <a:solidFill>
          <a:schemeClr val="tx1"/>
        </a:solidFill>
        <a:latin typeface="+mn-lt"/>
        <a:ea typeface="+mn-ea"/>
        <a:cs typeface="+mn-cs"/>
      </a:defRPr>
    </a:lvl2pPr>
    <a:lvl3pPr marL="810433" algn="l" defTabSz="810433" rtl="0" eaLnBrk="1" latinLnBrk="0" hangingPunct="1">
      <a:defRPr kumimoji="1" sz="1600" kern="1200">
        <a:solidFill>
          <a:schemeClr val="tx1"/>
        </a:solidFill>
        <a:latin typeface="+mn-lt"/>
        <a:ea typeface="+mn-ea"/>
        <a:cs typeface="+mn-cs"/>
      </a:defRPr>
    </a:lvl3pPr>
    <a:lvl4pPr marL="1215649" algn="l" defTabSz="810433" rtl="0" eaLnBrk="1" latinLnBrk="0" hangingPunct="1">
      <a:defRPr kumimoji="1" sz="1600" kern="1200">
        <a:solidFill>
          <a:schemeClr val="tx1"/>
        </a:solidFill>
        <a:latin typeface="+mn-lt"/>
        <a:ea typeface="+mn-ea"/>
        <a:cs typeface="+mn-cs"/>
      </a:defRPr>
    </a:lvl4pPr>
    <a:lvl5pPr marL="1620865" algn="l" defTabSz="810433" rtl="0" eaLnBrk="1" latinLnBrk="0" hangingPunct="1">
      <a:defRPr kumimoji="1" sz="1600" kern="1200">
        <a:solidFill>
          <a:schemeClr val="tx1"/>
        </a:solidFill>
        <a:latin typeface="+mn-lt"/>
        <a:ea typeface="+mn-ea"/>
        <a:cs typeface="+mn-cs"/>
      </a:defRPr>
    </a:lvl5pPr>
    <a:lvl6pPr marL="2026082" algn="l" defTabSz="810433" rtl="0" eaLnBrk="1" latinLnBrk="0" hangingPunct="1">
      <a:defRPr kumimoji="1" sz="1600" kern="1200">
        <a:solidFill>
          <a:schemeClr val="tx1"/>
        </a:solidFill>
        <a:latin typeface="+mn-lt"/>
        <a:ea typeface="+mn-ea"/>
        <a:cs typeface="+mn-cs"/>
      </a:defRPr>
    </a:lvl6pPr>
    <a:lvl7pPr marL="2431298" algn="l" defTabSz="810433" rtl="0" eaLnBrk="1" latinLnBrk="0" hangingPunct="1">
      <a:defRPr kumimoji="1" sz="1600" kern="1200">
        <a:solidFill>
          <a:schemeClr val="tx1"/>
        </a:solidFill>
        <a:latin typeface="+mn-lt"/>
        <a:ea typeface="+mn-ea"/>
        <a:cs typeface="+mn-cs"/>
      </a:defRPr>
    </a:lvl7pPr>
    <a:lvl8pPr marL="2836515" algn="l" defTabSz="810433" rtl="0" eaLnBrk="1" latinLnBrk="0" hangingPunct="1">
      <a:defRPr kumimoji="1" sz="1600" kern="1200">
        <a:solidFill>
          <a:schemeClr val="tx1"/>
        </a:solidFill>
        <a:latin typeface="+mn-lt"/>
        <a:ea typeface="+mn-ea"/>
        <a:cs typeface="+mn-cs"/>
      </a:defRPr>
    </a:lvl8pPr>
    <a:lvl9pPr marL="3241731" algn="l" defTabSz="810433" rtl="0" eaLnBrk="1" latinLnBrk="0" hangingPunct="1">
      <a:defRPr kumimoji="1" sz="1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D9FF"/>
    <a:srgbClr val="CCECFF"/>
    <a:srgbClr val="FFFFCC"/>
    <a:srgbClr val="FFB7B7"/>
    <a:srgbClr val="FF99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19" autoAdjust="0"/>
    <p:restoredTop sz="94705" autoAdjust="0"/>
  </p:normalViewPr>
  <p:slideViewPr>
    <p:cSldViewPr snapToGrid="0" showGuides="1">
      <p:cViewPr>
        <p:scale>
          <a:sx n="107" d="100"/>
          <a:sy n="107" d="100"/>
        </p:scale>
        <p:origin x="-468" y="-354"/>
      </p:cViewPr>
      <p:guideLst>
        <p:guide orient="horz" pos="2186"/>
        <p:guide pos="287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74" d="100"/>
          <a:sy n="74" d="100"/>
        </p:scale>
        <p:origin x="-2190" y="-102"/>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9042" cy="512143"/>
          </a:xfrm>
          <a:prstGeom prst="rect">
            <a:avLst/>
          </a:prstGeom>
        </p:spPr>
        <p:txBody>
          <a:bodyPr vert="horz" lIns="95491" tIns="47745" rIns="95491" bIns="47745"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3348" y="0"/>
            <a:ext cx="3079040" cy="512143"/>
          </a:xfrm>
          <a:prstGeom prst="rect">
            <a:avLst/>
          </a:prstGeom>
        </p:spPr>
        <p:txBody>
          <a:bodyPr vert="horz" lIns="95491" tIns="47745" rIns="95491" bIns="47745" rtlCol="0"/>
          <a:lstStyle>
            <a:lvl1pPr algn="r">
              <a:defRPr sz="1300"/>
            </a:lvl1pPr>
          </a:lstStyle>
          <a:p>
            <a:fld id="{34FECA3F-C1F5-47B6-94D7-65D76F4B7FCC}" type="datetimeFigureOut">
              <a:rPr kumimoji="1" lang="ja-JP" altLang="en-US" smtClean="0"/>
              <a:t>2014/6/17</a:t>
            </a:fld>
            <a:endParaRPr kumimoji="1" lang="ja-JP" altLang="en-US"/>
          </a:p>
        </p:txBody>
      </p:sp>
      <p:sp>
        <p:nvSpPr>
          <p:cNvPr id="4" name="フッター プレースホルダー 3"/>
          <p:cNvSpPr>
            <a:spLocks noGrp="1"/>
          </p:cNvSpPr>
          <p:nvPr>
            <p:ph type="ftr" sz="quarter" idx="2"/>
          </p:nvPr>
        </p:nvSpPr>
        <p:spPr>
          <a:xfrm>
            <a:off x="0" y="9720824"/>
            <a:ext cx="3079042" cy="512142"/>
          </a:xfrm>
          <a:prstGeom prst="rect">
            <a:avLst/>
          </a:prstGeom>
        </p:spPr>
        <p:txBody>
          <a:bodyPr vert="horz" lIns="95491" tIns="47745" rIns="95491" bIns="47745"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3348" y="9720824"/>
            <a:ext cx="3079040" cy="512142"/>
          </a:xfrm>
          <a:prstGeom prst="rect">
            <a:avLst/>
          </a:prstGeom>
        </p:spPr>
        <p:txBody>
          <a:bodyPr vert="horz" lIns="95491" tIns="47745" rIns="95491" bIns="47745" rtlCol="0" anchor="b"/>
          <a:lstStyle>
            <a:lvl1pPr algn="r">
              <a:defRPr sz="1300"/>
            </a:lvl1pPr>
          </a:lstStyle>
          <a:p>
            <a:fld id="{0A776ED2-E389-4C99-B76F-45056823DD62}" type="slidenum">
              <a:rPr kumimoji="1" lang="ja-JP" altLang="en-US" smtClean="0"/>
              <a:t>‹#›</a:t>
            </a:fld>
            <a:endParaRPr kumimoji="1" lang="ja-JP" altLang="en-US"/>
          </a:p>
        </p:txBody>
      </p:sp>
    </p:spTree>
    <p:extLst>
      <p:ext uri="{BB962C8B-B14F-4D97-AF65-F5344CB8AC3E}">
        <p14:creationId xmlns:p14="http://schemas.microsoft.com/office/powerpoint/2010/main" val="4254021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428" cy="511731"/>
          </a:xfrm>
          <a:prstGeom prst="rect">
            <a:avLst/>
          </a:prstGeom>
        </p:spPr>
        <p:txBody>
          <a:bodyPr vert="horz" lIns="95491" tIns="47745" rIns="95491" bIns="47745"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1" y="0"/>
            <a:ext cx="3078428" cy="511731"/>
          </a:xfrm>
          <a:prstGeom prst="rect">
            <a:avLst/>
          </a:prstGeom>
        </p:spPr>
        <p:txBody>
          <a:bodyPr vert="horz" lIns="95491" tIns="47745" rIns="95491" bIns="47745" rtlCol="0"/>
          <a:lstStyle>
            <a:lvl1pPr algn="r">
              <a:defRPr sz="1300"/>
            </a:lvl1pPr>
          </a:lstStyle>
          <a:p>
            <a:fld id="{22852AF0-7DC4-4C9E-856B-3B3EFC1BCCB5}" type="datetimeFigureOut">
              <a:rPr kumimoji="1" lang="ja-JP" altLang="en-US" smtClean="0"/>
              <a:t>2014/6/17</a:t>
            </a:fld>
            <a:endParaRPr kumimoji="1" lang="ja-JP" altLang="en-US"/>
          </a:p>
        </p:txBody>
      </p:sp>
      <p:sp>
        <p:nvSpPr>
          <p:cNvPr id="4" name="スライド イメージ プレースホルダー 3"/>
          <p:cNvSpPr>
            <a:spLocks noGrp="1" noRot="1" noChangeAspect="1"/>
          </p:cNvSpPr>
          <p:nvPr>
            <p:ph type="sldImg" idx="2"/>
          </p:nvPr>
        </p:nvSpPr>
        <p:spPr>
          <a:xfrm>
            <a:off x="992188" y="766763"/>
            <a:ext cx="5119687" cy="3838575"/>
          </a:xfrm>
          <a:prstGeom prst="rect">
            <a:avLst/>
          </a:prstGeom>
          <a:noFill/>
          <a:ln w="12700">
            <a:solidFill>
              <a:prstClr val="black"/>
            </a:solidFill>
          </a:ln>
        </p:spPr>
        <p:txBody>
          <a:bodyPr vert="horz" lIns="95491" tIns="47745" rIns="95491" bIns="47745" rtlCol="0" anchor="ctr"/>
          <a:lstStyle/>
          <a:p>
            <a:endParaRPr lang="ja-JP" altLang="en-US"/>
          </a:p>
        </p:txBody>
      </p:sp>
      <p:sp>
        <p:nvSpPr>
          <p:cNvPr id="5" name="ノート プレースホルダー 4"/>
          <p:cNvSpPr>
            <a:spLocks noGrp="1"/>
          </p:cNvSpPr>
          <p:nvPr>
            <p:ph type="body" sz="quarter" idx="3"/>
          </p:nvPr>
        </p:nvSpPr>
        <p:spPr>
          <a:xfrm>
            <a:off x="710407" y="4861442"/>
            <a:ext cx="5683250" cy="4605576"/>
          </a:xfrm>
          <a:prstGeom prst="rect">
            <a:avLst/>
          </a:prstGeom>
        </p:spPr>
        <p:txBody>
          <a:bodyPr vert="horz" lIns="95491" tIns="47745" rIns="95491" bIns="4774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6"/>
            <a:ext cx="3078428" cy="511731"/>
          </a:xfrm>
          <a:prstGeom prst="rect">
            <a:avLst/>
          </a:prstGeom>
        </p:spPr>
        <p:txBody>
          <a:bodyPr vert="horz" lIns="95491" tIns="47745" rIns="95491" bIns="4774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1" y="9721106"/>
            <a:ext cx="3078428" cy="511731"/>
          </a:xfrm>
          <a:prstGeom prst="rect">
            <a:avLst/>
          </a:prstGeom>
        </p:spPr>
        <p:txBody>
          <a:bodyPr vert="horz" lIns="95491" tIns="47745" rIns="95491" bIns="47745" rtlCol="0" anchor="b"/>
          <a:lstStyle>
            <a:lvl1pPr algn="r">
              <a:defRPr sz="1300"/>
            </a:lvl1pPr>
          </a:lstStyle>
          <a:p>
            <a:fld id="{AF56F9E5-08BF-4C8E-93AE-0923E195EB8A}" type="slidenum">
              <a:rPr kumimoji="1" lang="ja-JP" altLang="en-US" smtClean="0"/>
              <a:t>‹#›</a:t>
            </a:fld>
            <a:endParaRPr kumimoji="1" lang="ja-JP" altLang="en-US"/>
          </a:p>
        </p:txBody>
      </p:sp>
    </p:spTree>
    <p:extLst>
      <p:ext uri="{BB962C8B-B14F-4D97-AF65-F5344CB8AC3E}">
        <p14:creationId xmlns:p14="http://schemas.microsoft.com/office/powerpoint/2010/main" val="1509594570"/>
      </p:ext>
    </p:extLst>
  </p:cSld>
  <p:clrMap bg1="lt1" tx1="dk1" bg2="lt2" tx2="dk2" accent1="accent1" accent2="accent2" accent3="accent3" accent4="accent4" accent5="accent5" accent6="accent6" hlink="hlink" folHlink="folHlink"/>
  <p:notesStyle>
    <a:lvl1pPr marL="0" algn="l" defTabSz="810433" rtl="0" eaLnBrk="1" latinLnBrk="0" hangingPunct="1">
      <a:defRPr kumimoji="1" sz="1100" kern="1200">
        <a:solidFill>
          <a:schemeClr val="tx1"/>
        </a:solidFill>
        <a:latin typeface="+mn-lt"/>
        <a:ea typeface="+mn-ea"/>
        <a:cs typeface="+mn-cs"/>
      </a:defRPr>
    </a:lvl1pPr>
    <a:lvl2pPr marL="405216" algn="l" defTabSz="810433" rtl="0" eaLnBrk="1" latinLnBrk="0" hangingPunct="1">
      <a:defRPr kumimoji="1" sz="1100" kern="1200">
        <a:solidFill>
          <a:schemeClr val="tx1"/>
        </a:solidFill>
        <a:latin typeface="+mn-lt"/>
        <a:ea typeface="+mn-ea"/>
        <a:cs typeface="+mn-cs"/>
      </a:defRPr>
    </a:lvl2pPr>
    <a:lvl3pPr marL="810433" algn="l" defTabSz="810433" rtl="0" eaLnBrk="1" latinLnBrk="0" hangingPunct="1">
      <a:defRPr kumimoji="1" sz="1100" kern="1200">
        <a:solidFill>
          <a:schemeClr val="tx1"/>
        </a:solidFill>
        <a:latin typeface="+mn-lt"/>
        <a:ea typeface="+mn-ea"/>
        <a:cs typeface="+mn-cs"/>
      </a:defRPr>
    </a:lvl3pPr>
    <a:lvl4pPr marL="1215649" algn="l" defTabSz="810433" rtl="0" eaLnBrk="1" latinLnBrk="0" hangingPunct="1">
      <a:defRPr kumimoji="1" sz="1100" kern="1200">
        <a:solidFill>
          <a:schemeClr val="tx1"/>
        </a:solidFill>
        <a:latin typeface="+mn-lt"/>
        <a:ea typeface="+mn-ea"/>
        <a:cs typeface="+mn-cs"/>
      </a:defRPr>
    </a:lvl4pPr>
    <a:lvl5pPr marL="1620865" algn="l" defTabSz="810433" rtl="0" eaLnBrk="1" latinLnBrk="0" hangingPunct="1">
      <a:defRPr kumimoji="1" sz="1100" kern="1200">
        <a:solidFill>
          <a:schemeClr val="tx1"/>
        </a:solidFill>
        <a:latin typeface="+mn-lt"/>
        <a:ea typeface="+mn-ea"/>
        <a:cs typeface="+mn-cs"/>
      </a:defRPr>
    </a:lvl5pPr>
    <a:lvl6pPr marL="2026082" algn="l" defTabSz="810433" rtl="0" eaLnBrk="1" latinLnBrk="0" hangingPunct="1">
      <a:defRPr kumimoji="1" sz="1100" kern="1200">
        <a:solidFill>
          <a:schemeClr val="tx1"/>
        </a:solidFill>
        <a:latin typeface="+mn-lt"/>
        <a:ea typeface="+mn-ea"/>
        <a:cs typeface="+mn-cs"/>
      </a:defRPr>
    </a:lvl6pPr>
    <a:lvl7pPr marL="2431298" algn="l" defTabSz="810433" rtl="0" eaLnBrk="1" latinLnBrk="0" hangingPunct="1">
      <a:defRPr kumimoji="1" sz="1100" kern="1200">
        <a:solidFill>
          <a:schemeClr val="tx1"/>
        </a:solidFill>
        <a:latin typeface="+mn-lt"/>
        <a:ea typeface="+mn-ea"/>
        <a:cs typeface="+mn-cs"/>
      </a:defRPr>
    </a:lvl7pPr>
    <a:lvl8pPr marL="2836515" algn="l" defTabSz="810433" rtl="0" eaLnBrk="1" latinLnBrk="0" hangingPunct="1">
      <a:defRPr kumimoji="1" sz="1100" kern="1200">
        <a:solidFill>
          <a:schemeClr val="tx1"/>
        </a:solidFill>
        <a:latin typeface="+mn-lt"/>
        <a:ea typeface="+mn-ea"/>
        <a:cs typeface="+mn-cs"/>
      </a:defRPr>
    </a:lvl8pPr>
    <a:lvl9pPr marL="3241731" algn="l" defTabSz="810433" rtl="0" eaLnBrk="1" latinLnBrk="0" hangingPunct="1">
      <a:defRPr kumimoji="1"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56F9E5-08BF-4C8E-93AE-0923E195EB8A}" type="slidenum">
              <a:rPr kumimoji="1" lang="ja-JP" altLang="en-US" smtClean="0"/>
              <a:t>3</a:t>
            </a:fld>
            <a:endParaRPr kumimoji="1" lang="ja-JP" altLang="en-US"/>
          </a:p>
        </p:txBody>
      </p:sp>
    </p:spTree>
    <p:extLst>
      <p:ext uri="{BB962C8B-B14F-4D97-AF65-F5344CB8AC3E}">
        <p14:creationId xmlns:p14="http://schemas.microsoft.com/office/powerpoint/2010/main" val="1677109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56F9E5-08BF-4C8E-93AE-0923E195EB8A}" type="slidenum">
              <a:rPr kumimoji="1" lang="ja-JP" altLang="en-US" smtClean="0"/>
              <a:t>8</a:t>
            </a:fld>
            <a:endParaRPr kumimoji="1" lang="ja-JP" altLang="en-US"/>
          </a:p>
        </p:txBody>
      </p:sp>
    </p:spTree>
    <p:extLst>
      <p:ext uri="{BB962C8B-B14F-4D97-AF65-F5344CB8AC3E}">
        <p14:creationId xmlns:p14="http://schemas.microsoft.com/office/powerpoint/2010/main" val="1677109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13" name="Rectangle 27"/>
          <p:cNvSpPr>
            <a:spLocks noChangeArrowheads="1"/>
          </p:cNvSpPr>
          <p:nvPr userDrawn="1"/>
        </p:nvSpPr>
        <p:spPr bwMode="gray">
          <a:xfrm>
            <a:off x="0" y="6498000"/>
            <a:ext cx="9144000" cy="360000"/>
          </a:xfrm>
          <a:prstGeom prst="rect">
            <a:avLst/>
          </a:prstGeom>
          <a:solidFill>
            <a:srgbClr val="0070C0"/>
          </a:solidFill>
          <a:ln w="9525">
            <a:noFill/>
            <a:miter lim="800000"/>
            <a:headEnd/>
            <a:tailEnd/>
          </a:ln>
          <a:effectLst/>
        </p:spPr>
        <p:txBody>
          <a:bodyPr wrap="none" lIns="81043" tIns="40522" rIns="81043" bIns="40522" anchor="ctr"/>
          <a:lstStyle/>
          <a:p>
            <a:pPr>
              <a:defRPr/>
            </a:pPr>
            <a:endParaRPr lang="ja-JP" altLang="en-US">
              <a:ea typeface="ＭＳ Ｐゴシック" pitchFamily="50" charset="-128"/>
            </a:endParaRPr>
          </a:p>
        </p:txBody>
      </p:sp>
      <p:sp>
        <p:nvSpPr>
          <p:cNvPr id="12" name="スライド番号プレースホルダー 3"/>
          <p:cNvSpPr txBox="1">
            <a:spLocks/>
          </p:cNvSpPr>
          <p:nvPr userDrawn="1"/>
        </p:nvSpPr>
        <p:spPr>
          <a:xfrm>
            <a:off x="8664605" y="6516000"/>
            <a:ext cx="427281" cy="360000"/>
          </a:xfrm>
          <a:prstGeom prst="rect">
            <a:avLst/>
          </a:prstGeom>
        </p:spPr>
        <p:txBody>
          <a:bodyPr vert="horz" wrap="square" lIns="81043" tIns="40522" rIns="81043" bIns="40522"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36160B6-E996-4B73-B490-AF8272D31E93}" type="slidenum">
              <a:rPr lang="ja-JP" altLang="en-US" smtClean="0">
                <a:solidFill>
                  <a:schemeClr val="bg1"/>
                </a:solidFill>
              </a:rPr>
              <a:pPr/>
              <a:t>‹#›</a:t>
            </a:fld>
            <a:endParaRPr lang="ja-JP" altLang="en-US" dirty="0">
              <a:solidFill>
                <a:schemeClr val="bg1"/>
              </a:solidFill>
            </a:endParaRPr>
          </a:p>
        </p:txBody>
      </p:sp>
      <p:sp>
        <p:nvSpPr>
          <p:cNvPr id="14" name="Rectangle 28"/>
          <p:cNvSpPr>
            <a:spLocks noChangeArrowheads="1"/>
          </p:cNvSpPr>
          <p:nvPr userDrawn="1"/>
        </p:nvSpPr>
        <p:spPr bwMode="gray">
          <a:xfrm>
            <a:off x="6747029" y="6529360"/>
            <a:ext cx="1917577" cy="297279"/>
          </a:xfrm>
          <a:prstGeom prst="rect">
            <a:avLst/>
          </a:prstGeom>
          <a:noFill/>
          <a:ln w="9525">
            <a:noFill/>
            <a:miter lim="800000"/>
            <a:headEnd/>
            <a:tailEnd/>
          </a:ln>
          <a:effectLst/>
        </p:spPr>
        <p:txBody>
          <a:bodyPr wrap="square" lIns="81043" tIns="40522" rIns="81043" bIns="40522" anchor="ctr" anchorCtr="0">
            <a:spAutoFit/>
          </a:bodyPr>
          <a:lstStyle/>
          <a:p>
            <a:pPr eaLnBrk="1" hangingPunct="1"/>
            <a:r>
              <a:rPr kumimoji="1" lang="en-US" altLang="ja-JP" sz="1400" b="0" i="0" baseline="0" dirty="0" smtClean="0">
                <a:solidFill>
                  <a:schemeClr val="bg1"/>
                </a:solidFill>
                <a:latin typeface="Impact" panose="020B0806030902050204" pitchFamily="34" charset="0"/>
                <a:ea typeface="HG丸ｺﾞｼｯｸM-PRO" panose="020F0600000000000000" pitchFamily="50" charset="-128"/>
              </a:rPr>
              <a:t>Z</a:t>
            </a:r>
            <a:r>
              <a:rPr kumimoji="1" lang="en-US" altLang="ja-JP" sz="1200" b="0" i="0" baseline="0" dirty="0" smtClean="0">
                <a:solidFill>
                  <a:schemeClr val="bg1"/>
                </a:solidFill>
                <a:latin typeface="Impact" panose="020B0806030902050204" pitchFamily="34" charset="0"/>
                <a:ea typeface="HG丸ｺﾞｼｯｸM-PRO" panose="020F0600000000000000" pitchFamily="50" charset="-128"/>
              </a:rPr>
              <a:t>eirishi3</a:t>
            </a:r>
            <a:r>
              <a:rPr kumimoji="1" lang="ja-JP" altLang="en-US" sz="1200" b="0" i="0" baseline="0" dirty="0" smtClean="0">
                <a:solidFill>
                  <a:schemeClr val="bg1"/>
                </a:solidFill>
                <a:latin typeface="Impact" panose="020B0806030902050204" pitchFamily="34" charset="0"/>
                <a:ea typeface="HG丸ｺﾞｼｯｸM-PRO" panose="020F0600000000000000" pitchFamily="50" charset="-128"/>
              </a:rPr>
              <a:t> </a:t>
            </a:r>
            <a:r>
              <a:rPr kumimoji="1" lang="en-US" altLang="ja-JP" sz="1200" b="0" i="0" baseline="0" dirty="0" smtClean="0">
                <a:solidFill>
                  <a:schemeClr val="bg1"/>
                </a:solidFill>
                <a:latin typeface="Impact" panose="020B0806030902050204" pitchFamily="34" charset="0"/>
                <a:ea typeface="HG丸ｺﾞｼｯｸM-PRO" panose="020F0600000000000000" pitchFamily="50" charset="-128"/>
              </a:rPr>
              <a:t>/ </a:t>
            </a:r>
            <a:r>
              <a:rPr kumimoji="1" lang="ja-JP" altLang="en-US" sz="1200" b="1" i="0" baseline="0" dirty="0" smtClean="0">
                <a:solidFill>
                  <a:schemeClr val="bg1"/>
                </a:solidFill>
                <a:latin typeface="Times New Roman" pitchFamily="18" charset="0"/>
                <a:ea typeface="HG丸ｺﾞｼｯｸM-PRO" panose="020F0600000000000000" pitchFamily="50" charset="-128"/>
              </a:rPr>
              <a:t>上田会計事務所</a:t>
            </a:r>
            <a:endParaRPr kumimoji="1" lang="en-US" altLang="ja-JP" sz="1200" b="1" i="0" baseline="0" dirty="0">
              <a:solidFill>
                <a:schemeClr val="bg1"/>
              </a:solidFill>
              <a:latin typeface="Times New Roman" pitchFamily="18" charset="0"/>
              <a:ea typeface="HG丸ｺﾞｼｯｸM-PRO" panose="020F0600000000000000" pitchFamily="50" charset="-128"/>
            </a:endParaRPr>
          </a:p>
        </p:txBody>
      </p:sp>
      <p:sp>
        <p:nvSpPr>
          <p:cNvPr id="15" name="Line 29"/>
          <p:cNvSpPr>
            <a:spLocks noChangeShapeType="1"/>
          </p:cNvSpPr>
          <p:nvPr userDrawn="1"/>
        </p:nvSpPr>
        <p:spPr bwMode="auto">
          <a:xfrm>
            <a:off x="0" y="1013221"/>
            <a:ext cx="9144000" cy="0"/>
          </a:xfrm>
          <a:prstGeom prst="line">
            <a:avLst/>
          </a:prstGeom>
          <a:noFill/>
          <a:ln w="38100">
            <a:solidFill>
              <a:srgbClr val="0070C0"/>
            </a:solidFill>
            <a:round/>
            <a:headEnd/>
            <a:tailEnd/>
          </a:ln>
          <a:effectLst/>
        </p:spPr>
        <p:txBody>
          <a:bodyPr lIns="81043" tIns="40522" rIns="81043" bIns="40522"/>
          <a:lstStyle/>
          <a:p>
            <a:pPr>
              <a:defRPr/>
            </a:pPr>
            <a:endParaRPr lang="ja-JP" altLang="en-US"/>
          </a:p>
        </p:txBody>
      </p:sp>
    </p:spTree>
    <p:extLst>
      <p:ext uri="{BB962C8B-B14F-4D97-AF65-F5344CB8AC3E}">
        <p14:creationId xmlns:p14="http://schemas.microsoft.com/office/powerpoint/2010/main" val="2212374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lIns="81043" tIns="40522" rIns="81043" bIns="40522"/>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1600201"/>
            <a:ext cx="8229600" cy="4525963"/>
          </a:xfrm>
          <a:prstGeom prst="rect">
            <a:avLst/>
          </a:prstGeom>
        </p:spPr>
        <p:txBody>
          <a:bodyPr vert="eaVert" lIns="81043" tIns="40522" rIns="81043" bIns="40522"/>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3"/>
            <a:ext cx="2133600" cy="365125"/>
          </a:xfrm>
          <a:prstGeom prst="rect">
            <a:avLst/>
          </a:prstGeom>
        </p:spPr>
        <p:txBody>
          <a:bodyPr lIns="81043" tIns="40522" rIns="81043" bIns="40522"/>
          <a:lstStyle/>
          <a:p>
            <a:endParaRPr kumimoji="1" lang="ja-JP" altLang="en-US"/>
          </a:p>
        </p:txBody>
      </p:sp>
      <p:sp>
        <p:nvSpPr>
          <p:cNvPr id="5" name="フッター プレースホルダー 4"/>
          <p:cNvSpPr>
            <a:spLocks noGrp="1"/>
          </p:cNvSpPr>
          <p:nvPr>
            <p:ph type="ftr" sz="quarter" idx="11"/>
          </p:nvPr>
        </p:nvSpPr>
        <p:spPr>
          <a:xfrm>
            <a:off x="3124200" y="6356353"/>
            <a:ext cx="2895600" cy="365125"/>
          </a:xfrm>
          <a:prstGeom prst="rect">
            <a:avLst/>
          </a:prstGeom>
        </p:spPr>
        <p:txBody>
          <a:bodyPr lIns="81043" tIns="40522" rIns="81043" bIns="40522"/>
          <a:lstStyle/>
          <a:p>
            <a:endParaRPr kumimoji="1" lang="ja-JP" altLang="en-US"/>
          </a:p>
        </p:txBody>
      </p:sp>
      <p:sp>
        <p:nvSpPr>
          <p:cNvPr id="6" name="スライド番号プレースホルダー 5"/>
          <p:cNvSpPr>
            <a:spLocks noGrp="1"/>
          </p:cNvSpPr>
          <p:nvPr>
            <p:ph type="sldNum" sz="quarter" idx="12"/>
          </p:nvPr>
        </p:nvSpPr>
        <p:spPr>
          <a:xfrm>
            <a:off x="6846787" y="6356353"/>
            <a:ext cx="2133600" cy="365125"/>
          </a:xfrm>
          <a:prstGeom prst="rect">
            <a:avLst/>
          </a:prstGeom>
        </p:spPr>
        <p:txBody>
          <a:bodyPr/>
          <a:lstStyle/>
          <a:p>
            <a:fld id="{636160B6-E996-4B73-B490-AF8272D31E93}" type="slidenum">
              <a:rPr kumimoji="1" lang="ja-JP" altLang="en-US" smtClean="0"/>
              <a:t>‹#›</a:t>
            </a:fld>
            <a:endParaRPr kumimoji="1" lang="ja-JP" altLang="en-US"/>
          </a:p>
        </p:txBody>
      </p:sp>
    </p:spTree>
    <p:extLst>
      <p:ext uri="{BB962C8B-B14F-4D97-AF65-F5344CB8AC3E}">
        <p14:creationId xmlns:p14="http://schemas.microsoft.com/office/powerpoint/2010/main" val="3362276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a:prstGeom prst="rect">
            <a:avLst/>
          </a:prstGeom>
        </p:spPr>
        <p:txBody>
          <a:bodyPr vert="eaVert" lIns="81043" tIns="40522" rIns="81043" bIns="40522"/>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a:prstGeom prst="rect">
            <a:avLst/>
          </a:prstGeom>
        </p:spPr>
        <p:txBody>
          <a:bodyPr vert="eaVert" lIns="81043" tIns="40522" rIns="81043" bIns="40522"/>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3"/>
            <a:ext cx="2133600" cy="365125"/>
          </a:xfrm>
          <a:prstGeom prst="rect">
            <a:avLst/>
          </a:prstGeom>
        </p:spPr>
        <p:txBody>
          <a:bodyPr lIns="81043" tIns="40522" rIns="81043" bIns="40522"/>
          <a:lstStyle/>
          <a:p>
            <a:endParaRPr kumimoji="1" lang="ja-JP" altLang="en-US"/>
          </a:p>
        </p:txBody>
      </p:sp>
      <p:sp>
        <p:nvSpPr>
          <p:cNvPr id="5" name="フッター プレースホルダー 4"/>
          <p:cNvSpPr>
            <a:spLocks noGrp="1"/>
          </p:cNvSpPr>
          <p:nvPr>
            <p:ph type="ftr" sz="quarter" idx="11"/>
          </p:nvPr>
        </p:nvSpPr>
        <p:spPr>
          <a:xfrm>
            <a:off x="3124200" y="6356353"/>
            <a:ext cx="2895600" cy="365125"/>
          </a:xfrm>
          <a:prstGeom prst="rect">
            <a:avLst/>
          </a:prstGeom>
        </p:spPr>
        <p:txBody>
          <a:bodyPr lIns="81043" tIns="40522" rIns="81043" bIns="40522"/>
          <a:lstStyle/>
          <a:p>
            <a:endParaRPr kumimoji="1" lang="ja-JP" altLang="en-US"/>
          </a:p>
        </p:txBody>
      </p:sp>
      <p:sp>
        <p:nvSpPr>
          <p:cNvPr id="6" name="スライド番号プレースホルダー 5"/>
          <p:cNvSpPr>
            <a:spLocks noGrp="1"/>
          </p:cNvSpPr>
          <p:nvPr>
            <p:ph type="sldNum" sz="quarter" idx="12"/>
          </p:nvPr>
        </p:nvSpPr>
        <p:spPr>
          <a:xfrm>
            <a:off x="6846787" y="6356353"/>
            <a:ext cx="2133600" cy="365125"/>
          </a:xfrm>
          <a:prstGeom prst="rect">
            <a:avLst/>
          </a:prstGeom>
        </p:spPr>
        <p:txBody>
          <a:bodyPr/>
          <a:lstStyle/>
          <a:p>
            <a:fld id="{636160B6-E996-4B73-B490-AF8272D31E93}" type="slidenum">
              <a:rPr kumimoji="1" lang="ja-JP" altLang="en-US" smtClean="0"/>
              <a:t>‹#›</a:t>
            </a:fld>
            <a:endParaRPr kumimoji="1" lang="ja-JP" altLang="en-US"/>
          </a:p>
        </p:txBody>
      </p:sp>
    </p:spTree>
    <p:extLst>
      <p:ext uri="{BB962C8B-B14F-4D97-AF65-F5344CB8AC3E}">
        <p14:creationId xmlns:p14="http://schemas.microsoft.com/office/powerpoint/2010/main" val="278638907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39582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6"/>
          </a:xfrm>
          <a:prstGeom prst="rect">
            <a:avLst/>
          </a:prstGeom>
        </p:spPr>
        <p:txBody>
          <a:bodyPr lIns="81043" tIns="40522" rIns="81043" bIns="40522" anchor="t"/>
          <a:lstStyle>
            <a:lvl1pPr algn="l">
              <a:defRPr sz="3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a:prstGeom prst="rect">
            <a:avLst/>
          </a:prstGeom>
        </p:spPr>
        <p:txBody>
          <a:bodyPr lIns="81043" tIns="40522" rIns="81043" bIns="40522" anchor="b"/>
          <a:lstStyle>
            <a:lvl1pPr marL="0" indent="0">
              <a:buNone/>
              <a:defRPr sz="1800">
                <a:solidFill>
                  <a:schemeClr val="tx1">
                    <a:tint val="75000"/>
                  </a:schemeClr>
                </a:solidFill>
              </a:defRPr>
            </a:lvl1pPr>
            <a:lvl2pPr marL="405216" indent="0">
              <a:buNone/>
              <a:defRPr sz="1600">
                <a:solidFill>
                  <a:schemeClr val="tx1">
                    <a:tint val="75000"/>
                  </a:schemeClr>
                </a:solidFill>
              </a:defRPr>
            </a:lvl2pPr>
            <a:lvl3pPr marL="810433" indent="0">
              <a:buNone/>
              <a:defRPr sz="1400">
                <a:solidFill>
                  <a:schemeClr val="tx1">
                    <a:tint val="75000"/>
                  </a:schemeClr>
                </a:solidFill>
              </a:defRPr>
            </a:lvl3pPr>
            <a:lvl4pPr marL="1215649" indent="0">
              <a:buNone/>
              <a:defRPr sz="1200">
                <a:solidFill>
                  <a:schemeClr val="tx1">
                    <a:tint val="75000"/>
                  </a:schemeClr>
                </a:solidFill>
              </a:defRPr>
            </a:lvl4pPr>
            <a:lvl5pPr marL="1620865" indent="0">
              <a:buNone/>
              <a:defRPr sz="1200">
                <a:solidFill>
                  <a:schemeClr val="tx1">
                    <a:tint val="75000"/>
                  </a:schemeClr>
                </a:solidFill>
              </a:defRPr>
            </a:lvl5pPr>
            <a:lvl6pPr marL="2026082" indent="0">
              <a:buNone/>
              <a:defRPr sz="1200">
                <a:solidFill>
                  <a:schemeClr val="tx1">
                    <a:tint val="75000"/>
                  </a:schemeClr>
                </a:solidFill>
              </a:defRPr>
            </a:lvl6pPr>
            <a:lvl7pPr marL="2431298" indent="0">
              <a:buNone/>
              <a:defRPr sz="1200">
                <a:solidFill>
                  <a:schemeClr val="tx1">
                    <a:tint val="75000"/>
                  </a:schemeClr>
                </a:solidFill>
              </a:defRPr>
            </a:lvl7pPr>
            <a:lvl8pPr marL="2836515" indent="0">
              <a:buNone/>
              <a:defRPr sz="1200">
                <a:solidFill>
                  <a:schemeClr val="tx1">
                    <a:tint val="75000"/>
                  </a:schemeClr>
                </a:solidFill>
              </a:defRPr>
            </a:lvl8pPr>
            <a:lvl9pPr marL="3241731"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a:xfrm>
            <a:off x="457200" y="6356353"/>
            <a:ext cx="2133600" cy="365125"/>
          </a:xfrm>
          <a:prstGeom prst="rect">
            <a:avLst/>
          </a:prstGeom>
        </p:spPr>
        <p:txBody>
          <a:bodyPr lIns="81043" tIns="40522" rIns="81043" bIns="40522"/>
          <a:lstStyle/>
          <a:p>
            <a:endParaRPr kumimoji="1" lang="ja-JP" altLang="en-US"/>
          </a:p>
        </p:txBody>
      </p:sp>
      <p:sp>
        <p:nvSpPr>
          <p:cNvPr id="5" name="フッター プレースホルダー 4"/>
          <p:cNvSpPr>
            <a:spLocks noGrp="1"/>
          </p:cNvSpPr>
          <p:nvPr>
            <p:ph type="ftr" sz="quarter" idx="11"/>
          </p:nvPr>
        </p:nvSpPr>
        <p:spPr>
          <a:xfrm>
            <a:off x="3124200" y="6356353"/>
            <a:ext cx="2895600" cy="365125"/>
          </a:xfrm>
          <a:prstGeom prst="rect">
            <a:avLst/>
          </a:prstGeom>
        </p:spPr>
        <p:txBody>
          <a:bodyPr lIns="81043" tIns="40522" rIns="81043" bIns="40522"/>
          <a:lstStyle/>
          <a:p>
            <a:endParaRPr kumimoji="1" lang="ja-JP" altLang="en-US"/>
          </a:p>
        </p:txBody>
      </p:sp>
      <p:sp>
        <p:nvSpPr>
          <p:cNvPr id="6" name="スライド番号プレースホルダー 5"/>
          <p:cNvSpPr>
            <a:spLocks noGrp="1"/>
          </p:cNvSpPr>
          <p:nvPr>
            <p:ph type="sldNum" sz="quarter" idx="12"/>
          </p:nvPr>
        </p:nvSpPr>
        <p:spPr>
          <a:xfrm>
            <a:off x="6846787" y="6356353"/>
            <a:ext cx="2133600" cy="365125"/>
          </a:xfrm>
          <a:prstGeom prst="rect">
            <a:avLst/>
          </a:prstGeom>
        </p:spPr>
        <p:txBody>
          <a:bodyPr/>
          <a:lstStyle/>
          <a:p>
            <a:fld id="{636160B6-E996-4B73-B490-AF8272D31E93}" type="slidenum">
              <a:rPr kumimoji="1" lang="ja-JP" altLang="en-US" smtClean="0"/>
              <a:t>‹#›</a:t>
            </a:fld>
            <a:endParaRPr kumimoji="1" lang="ja-JP" altLang="en-US"/>
          </a:p>
        </p:txBody>
      </p:sp>
    </p:spTree>
    <p:extLst>
      <p:ext uri="{BB962C8B-B14F-4D97-AF65-F5344CB8AC3E}">
        <p14:creationId xmlns:p14="http://schemas.microsoft.com/office/powerpoint/2010/main" val="31021673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lIns="81043" tIns="40522" rIns="81043" bIns="40522"/>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a:prstGeom prst="rect">
            <a:avLst/>
          </a:prstGeom>
        </p:spPr>
        <p:txBody>
          <a:bodyPr lIns="81043" tIns="40522" rIns="81043" bIns="40522"/>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a:prstGeom prst="rect">
            <a:avLst/>
          </a:prstGeom>
        </p:spPr>
        <p:txBody>
          <a:bodyPr lIns="81043" tIns="40522" rIns="81043" bIns="40522"/>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457200" y="6356353"/>
            <a:ext cx="2133600" cy="365125"/>
          </a:xfrm>
          <a:prstGeom prst="rect">
            <a:avLst/>
          </a:prstGeom>
        </p:spPr>
        <p:txBody>
          <a:bodyPr lIns="81043" tIns="40522" rIns="81043" bIns="40522"/>
          <a:lstStyle/>
          <a:p>
            <a:endParaRPr kumimoji="1" lang="ja-JP" altLang="en-US"/>
          </a:p>
        </p:txBody>
      </p:sp>
      <p:sp>
        <p:nvSpPr>
          <p:cNvPr id="6" name="フッター プレースホルダー 5"/>
          <p:cNvSpPr>
            <a:spLocks noGrp="1"/>
          </p:cNvSpPr>
          <p:nvPr>
            <p:ph type="ftr" sz="quarter" idx="11"/>
          </p:nvPr>
        </p:nvSpPr>
        <p:spPr>
          <a:xfrm>
            <a:off x="3124200" y="6356353"/>
            <a:ext cx="2895600" cy="365125"/>
          </a:xfrm>
          <a:prstGeom prst="rect">
            <a:avLst/>
          </a:prstGeom>
        </p:spPr>
        <p:txBody>
          <a:bodyPr lIns="81043" tIns="40522" rIns="81043" bIns="40522"/>
          <a:lstStyle/>
          <a:p>
            <a:endParaRPr kumimoji="1" lang="ja-JP" altLang="en-US"/>
          </a:p>
        </p:txBody>
      </p:sp>
      <p:sp>
        <p:nvSpPr>
          <p:cNvPr id="7" name="スライド番号プレースホルダー 6"/>
          <p:cNvSpPr>
            <a:spLocks noGrp="1"/>
          </p:cNvSpPr>
          <p:nvPr>
            <p:ph type="sldNum" sz="quarter" idx="12"/>
          </p:nvPr>
        </p:nvSpPr>
        <p:spPr>
          <a:xfrm>
            <a:off x="6846787" y="6356353"/>
            <a:ext cx="2133600" cy="365125"/>
          </a:xfrm>
          <a:prstGeom prst="rect">
            <a:avLst/>
          </a:prstGeom>
        </p:spPr>
        <p:txBody>
          <a:bodyPr/>
          <a:lstStyle/>
          <a:p>
            <a:fld id="{636160B6-E996-4B73-B490-AF8272D31E93}" type="slidenum">
              <a:rPr kumimoji="1" lang="ja-JP" altLang="en-US" smtClean="0"/>
              <a:t>‹#›</a:t>
            </a:fld>
            <a:endParaRPr kumimoji="1" lang="ja-JP" altLang="en-US"/>
          </a:p>
        </p:txBody>
      </p:sp>
    </p:spTree>
    <p:extLst>
      <p:ext uri="{BB962C8B-B14F-4D97-AF65-F5344CB8AC3E}">
        <p14:creationId xmlns:p14="http://schemas.microsoft.com/office/powerpoint/2010/main" val="3719266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lIns="81043" tIns="40522" rIns="81043" bIns="40522"/>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4"/>
            <a:ext cx="4040188" cy="639762"/>
          </a:xfrm>
          <a:prstGeom prst="rect">
            <a:avLst/>
          </a:prstGeom>
        </p:spPr>
        <p:txBody>
          <a:bodyPr lIns="81043" tIns="40522" rIns="81043" bIns="40522" anchor="b"/>
          <a:lstStyle>
            <a:lvl1pPr marL="0" indent="0">
              <a:buNone/>
              <a:defRPr sz="2100" b="1"/>
            </a:lvl1pPr>
            <a:lvl2pPr marL="405216" indent="0">
              <a:buNone/>
              <a:defRPr sz="1800" b="1"/>
            </a:lvl2pPr>
            <a:lvl3pPr marL="810433" indent="0">
              <a:buNone/>
              <a:defRPr sz="1600" b="1"/>
            </a:lvl3pPr>
            <a:lvl4pPr marL="1215649" indent="0">
              <a:buNone/>
              <a:defRPr sz="1400" b="1"/>
            </a:lvl4pPr>
            <a:lvl5pPr marL="1620865" indent="0">
              <a:buNone/>
              <a:defRPr sz="1400" b="1"/>
            </a:lvl5pPr>
            <a:lvl6pPr marL="2026082" indent="0">
              <a:buNone/>
              <a:defRPr sz="1400" b="1"/>
            </a:lvl6pPr>
            <a:lvl7pPr marL="2431298" indent="0">
              <a:buNone/>
              <a:defRPr sz="1400" b="1"/>
            </a:lvl7pPr>
            <a:lvl8pPr marL="2836515" indent="0">
              <a:buNone/>
              <a:defRPr sz="1400" b="1"/>
            </a:lvl8pPr>
            <a:lvl9pPr marL="3241731" indent="0">
              <a:buNone/>
              <a:defRPr sz="1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a:prstGeom prst="rect">
            <a:avLst/>
          </a:prstGeom>
        </p:spPr>
        <p:txBody>
          <a:bodyPr lIns="81043" tIns="40522" rIns="81043" bIns="40522"/>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4"/>
            <a:ext cx="4041775" cy="639762"/>
          </a:xfrm>
          <a:prstGeom prst="rect">
            <a:avLst/>
          </a:prstGeom>
        </p:spPr>
        <p:txBody>
          <a:bodyPr lIns="81043" tIns="40522" rIns="81043" bIns="40522" anchor="b"/>
          <a:lstStyle>
            <a:lvl1pPr marL="0" indent="0">
              <a:buNone/>
              <a:defRPr sz="2100" b="1"/>
            </a:lvl1pPr>
            <a:lvl2pPr marL="405216" indent="0">
              <a:buNone/>
              <a:defRPr sz="1800" b="1"/>
            </a:lvl2pPr>
            <a:lvl3pPr marL="810433" indent="0">
              <a:buNone/>
              <a:defRPr sz="1600" b="1"/>
            </a:lvl3pPr>
            <a:lvl4pPr marL="1215649" indent="0">
              <a:buNone/>
              <a:defRPr sz="1400" b="1"/>
            </a:lvl4pPr>
            <a:lvl5pPr marL="1620865" indent="0">
              <a:buNone/>
              <a:defRPr sz="1400" b="1"/>
            </a:lvl5pPr>
            <a:lvl6pPr marL="2026082" indent="0">
              <a:buNone/>
              <a:defRPr sz="1400" b="1"/>
            </a:lvl6pPr>
            <a:lvl7pPr marL="2431298" indent="0">
              <a:buNone/>
              <a:defRPr sz="1400" b="1"/>
            </a:lvl7pPr>
            <a:lvl8pPr marL="2836515" indent="0">
              <a:buNone/>
              <a:defRPr sz="1400" b="1"/>
            </a:lvl8pPr>
            <a:lvl9pPr marL="3241731" indent="0">
              <a:buNone/>
              <a:defRPr sz="1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a:prstGeom prst="rect">
            <a:avLst/>
          </a:prstGeom>
        </p:spPr>
        <p:txBody>
          <a:bodyPr lIns="81043" tIns="40522" rIns="81043" bIns="40522"/>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457200" y="6356353"/>
            <a:ext cx="2133600" cy="365125"/>
          </a:xfrm>
          <a:prstGeom prst="rect">
            <a:avLst/>
          </a:prstGeom>
        </p:spPr>
        <p:txBody>
          <a:bodyPr lIns="81043" tIns="40522" rIns="81043" bIns="40522"/>
          <a:lstStyle/>
          <a:p>
            <a:endParaRPr kumimoji="1" lang="ja-JP" altLang="en-US"/>
          </a:p>
        </p:txBody>
      </p:sp>
      <p:sp>
        <p:nvSpPr>
          <p:cNvPr id="8" name="フッター プレースホルダー 7"/>
          <p:cNvSpPr>
            <a:spLocks noGrp="1"/>
          </p:cNvSpPr>
          <p:nvPr>
            <p:ph type="ftr" sz="quarter" idx="11"/>
          </p:nvPr>
        </p:nvSpPr>
        <p:spPr>
          <a:xfrm>
            <a:off x="3124200" y="6356353"/>
            <a:ext cx="2895600" cy="365125"/>
          </a:xfrm>
          <a:prstGeom prst="rect">
            <a:avLst/>
          </a:prstGeom>
        </p:spPr>
        <p:txBody>
          <a:bodyPr lIns="81043" tIns="40522" rIns="81043" bIns="40522"/>
          <a:lstStyle/>
          <a:p>
            <a:endParaRPr kumimoji="1" lang="ja-JP" altLang="en-US"/>
          </a:p>
        </p:txBody>
      </p:sp>
      <p:sp>
        <p:nvSpPr>
          <p:cNvPr id="9" name="スライド番号プレースホルダー 8"/>
          <p:cNvSpPr>
            <a:spLocks noGrp="1"/>
          </p:cNvSpPr>
          <p:nvPr>
            <p:ph type="sldNum" sz="quarter" idx="12"/>
          </p:nvPr>
        </p:nvSpPr>
        <p:spPr>
          <a:xfrm>
            <a:off x="6846787" y="6356353"/>
            <a:ext cx="2133600" cy="365125"/>
          </a:xfrm>
          <a:prstGeom prst="rect">
            <a:avLst/>
          </a:prstGeom>
        </p:spPr>
        <p:txBody>
          <a:bodyPr/>
          <a:lstStyle/>
          <a:p>
            <a:fld id="{636160B6-E996-4B73-B490-AF8272D31E93}" type="slidenum">
              <a:rPr kumimoji="1" lang="ja-JP" altLang="en-US" smtClean="0"/>
              <a:t>‹#›</a:t>
            </a:fld>
            <a:endParaRPr kumimoji="1" lang="ja-JP" altLang="en-US"/>
          </a:p>
        </p:txBody>
      </p:sp>
    </p:spTree>
    <p:extLst>
      <p:ext uri="{BB962C8B-B14F-4D97-AF65-F5344CB8AC3E}">
        <p14:creationId xmlns:p14="http://schemas.microsoft.com/office/powerpoint/2010/main" val="2734476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lIns="81043" tIns="40522" rIns="81043" bIns="40522"/>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457200" y="6356353"/>
            <a:ext cx="2133600" cy="365125"/>
          </a:xfrm>
          <a:prstGeom prst="rect">
            <a:avLst/>
          </a:prstGeom>
        </p:spPr>
        <p:txBody>
          <a:bodyPr lIns="81043" tIns="40522" rIns="81043" bIns="40522"/>
          <a:lstStyle/>
          <a:p>
            <a:endParaRPr kumimoji="1" lang="ja-JP" altLang="en-US"/>
          </a:p>
        </p:txBody>
      </p:sp>
      <p:sp>
        <p:nvSpPr>
          <p:cNvPr id="4" name="フッター プレースホルダー 3"/>
          <p:cNvSpPr>
            <a:spLocks noGrp="1"/>
          </p:cNvSpPr>
          <p:nvPr>
            <p:ph type="ftr" sz="quarter" idx="11"/>
          </p:nvPr>
        </p:nvSpPr>
        <p:spPr>
          <a:xfrm>
            <a:off x="3124200" y="6356353"/>
            <a:ext cx="2895600" cy="365125"/>
          </a:xfrm>
          <a:prstGeom prst="rect">
            <a:avLst/>
          </a:prstGeom>
        </p:spPr>
        <p:txBody>
          <a:bodyPr lIns="81043" tIns="40522" rIns="81043" bIns="40522"/>
          <a:lstStyle/>
          <a:p>
            <a:endParaRPr kumimoji="1" lang="ja-JP" altLang="en-US"/>
          </a:p>
        </p:txBody>
      </p:sp>
      <p:sp>
        <p:nvSpPr>
          <p:cNvPr id="5" name="スライド番号プレースホルダー 4"/>
          <p:cNvSpPr>
            <a:spLocks noGrp="1"/>
          </p:cNvSpPr>
          <p:nvPr>
            <p:ph type="sldNum" sz="quarter" idx="12"/>
          </p:nvPr>
        </p:nvSpPr>
        <p:spPr>
          <a:xfrm>
            <a:off x="6846787" y="6356353"/>
            <a:ext cx="2133600" cy="365125"/>
          </a:xfrm>
          <a:prstGeom prst="rect">
            <a:avLst/>
          </a:prstGeom>
        </p:spPr>
        <p:txBody>
          <a:bodyPr/>
          <a:lstStyle>
            <a:lvl1pPr>
              <a:defRPr>
                <a:solidFill>
                  <a:schemeClr val="bg1">
                    <a:lumMod val="95000"/>
                  </a:schemeClr>
                </a:solidFill>
              </a:defRPr>
            </a:lvl1pPr>
          </a:lstStyle>
          <a:p>
            <a:fld id="{636160B6-E996-4B73-B490-AF8272D31E93}" type="slidenum">
              <a:rPr lang="ja-JP" altLang="en-US" smtClean="0"/>
              <a:pPr/>
              <a:t>‹#›</a:t>
            </a:fld>
            <a:endParaRPr lang="ja-JP" altLang="en-US"/>
          </a:p>
        </p:txBody>
      </p:sp>
    </p:spTree>
    <p:extLst>
      <p:ext uri="{BB962C8B-B14F-4D97-AF65-F5344CB8AC3E}">
        <p14:creationId xmlns:p14="http://schemas.microsoft.com/office/powerpoint/2010/main" val="3657319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3"/>
            <a:ext cx="2133600" cy="365125"/>
          </a:xfrm>
          <a:prstGeom prst="rect">
            <a:avLst/>
          </a:prstGeom>
        </p:spPr>
        <p:txBody>
          <a:bodyPr lIns="81043" tIns="40522" rIns="81043" bIns="40522"/>
          <a:lstStyle/>
          <a:p>
            <a:endParaRPr kumimoji="1" lang="ja-JP" altLang="en-US"/>
          </a:p>
        </p:txBody>
      </p:sp>
      <p:sp>
        <p:nvSpPr>
          <p:cNvPr id="3" name="フッター プレースホルダー 2"/>
          <p:cNvSpPr>
            <a:spLocks noGrp="1"/>
          </p:cNvSpPr>
          <p:nvPr>
            <p:ph type="ftr" sz="quarter" idx="11"/>
          </p:nvPr>
        </p:nvSpPr>
        <p:spPr>
          <a:xfrm>
            <a:off x="3124200" y="6356353"/>
            <a:ext cx="2895600" cy="365125"/>
          </a:xfrm>
          <a:prstGeom prst="rect">
            <a:avLst/>
          </a:prstGeom>
        </p:spPr>
        <p:txBody>
          <a:bodyPr lIns="81043" tIns="40522" rIns="81043" bIns="40522"/>
          <a:lstStyle/>
          <a:p>
            <a:endParaRPr kumimoji="1" lang="ja-JP" altLang="en-US"/>
          </a:p>
        </p:txBody>
      </p:sp>
      <p:sp>
        <p:nvSpPr>
          <p:cNvPr id="4" name="スライド番号プレースホルダー 3"/>
          <p:cNvSpPr>
            <a:spLocks noGrp="1"/>
          </p:cNvSpPr>
          <p:nvPr>
            <p:ph type="sldNum" sz="quarter" idx="12"/>
          </p:nvPr>
        </p:nvSpPr>
        <p:spPr>
          <a:xfrm>
            <a:off x="6846787" y="6356353"/>
            <a:ext cx="2133600" cy="365125"/>
          </a:xfrm>
          <a:prstGeom prst="rect">
            <a:avLst/>
          </a:prstGeom>
        </p:spPr>
        <p:txBody>
          <a:bodyPr/>
          <a:lstStyle>
            <a:lvl1pPr>
              <a:defRPr>
                <a:solidFill>
                  <a:schemeClr val="bg1">
                    <a:lumMod val="95000"/>
                  </a:schemeClr>
                </a:solidFill>
              </a:defRPr>
            </a:lvl1pPr>
          </a:lstStyle>
          <a:p>
            <a:fld id="{636160B6-E996-4B73-B490-AF8272D31E93}" type="slidenum">
              <a:rPr lang="ja-JP" altLang="en-US" smtClean="0"/>
              <a:pPr/>
              <a:t>‹#›</a:t>
            </a:fld>
            <a:endParaRPr lang="ja-JP" altLang="en-US"/>
          </a:p>
        </p:txBody>
      </p:sp>
    </p:spTree>
    <p:extLst>
      <p:ext uri="{BB962C8B-B14F-4D97-AF65-F5344CB8AC3E}">
        <p14:creationId xmlns:p14="http://schemas.microsoft.com/office/powerpoint/2010/main" val="1810685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1"/>
            <a:ext cx="3008313" cy="1162050"/>
          </a:xfrm>
          <a:prstGeom prst="rect">
            <a:avLst/>
          </a:prstGeom>
        </p:spPr>
        <p:txBody>
          <a:bodyPr lIns="81043" tIns="40522" rIns="81043" bIns="40522" anchor="b"/>
          <a:lstStyle>
            <a:lvl1pPr algn="l">
              <a:defRPr sz="1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a:prstGeom prst="rect">
            <a:avLst/>
          </a:prstGeom>
        </p:spPr>
        <p:txBody>
          <a:bodyPr lIns="81043" tIns="40522" rIns="81043" bIns="40522"/>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2"/>
            <a:ext cx="3008313" cy="4691063"/>
          </a:xfrm>
          <a:prstGeom prst="rect">
            <a:avLst/>
          </a:prstGeom>
        </p:spPr>
        <p:txBody>
          <a:bodyPr lIns="81043" tIns="40522" rIns="81043" bIns="40522"/>
          <a:lstStyle>
            <a:lvl1pPr marL="0" indent="0">
              <a:buNone/>
              <a:defRPr sz="1200"/>
            </a:lvl1pPr>
            <a:lvl2pPr marL="405216" indent="0">
              <a:buNone/>
              <a:defRPr sz="1100"/>
            </a:lvl2pPr>
            <a:lvl3pPr marL="810433" indent="0">
              <a:buNone/>
              <a:defRPr sz="900"/>
            </a:lvl3pPr>
            <a:lvl4pPr marL="1215649" indent="0">
              <a:buNone/>
              <a:defRPr sz="800"/>
            </a:lvl4pPr>
            <a:lvl5pPr marL="1620865" indent="0">
              <a:buNone/>
              <a:defRPr sz="800"/>
            </a:lvl5pPr>
            <a:lvl6pPr marL="2026082" indent="0">
              <a:buNone/>
              <a:defRPr sz="800"/>
            </a:lvl6pPr>
            <a:lvl7pPr marL="2431298" indent="0">
              <a:buNone/>
              <a:defRPr sz="800"/>
            </a:lvl7pPr>
            <a:lvl8pPr marL="2836515" indent="0">
              <a:buNone/>
              <a:defRPr sz="800"/>
            </a:lvl8pPr>
            <a:lvl9pPr marL="3241731" indent="0">
              <a:buNone/>
              <a:defRPr sz="8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3"/>
            <a:ext cx="2133600" cy="365125"/>
          </a:xfrm>
          <a:prstGeom prst="rect">
            <a:avLst/>
          </a:prstGeom>
        </p:spPr>
        <p:txBody>
          <a:bodyPr lIns="81043" tIns="40522" rIns="81043" bIns="40522"/>
          <a:lstStyle/>
          <a:p>
            <a:endParaRPr kumimoji="1" lang="ja-JP" altLang="en-US"/>
          </a:p>
        </p:txBody>
      </p:sp>
      <p:sp>
        <p:nvSpPr>
          <p:cNvPr id="6" name="フッター プレースホルダー 5"/>
          <p:cNvSpPr>
            <a:spLocks noGrp="1"/>
          </p:cNvSpPr>
          <p:nvPr>
            <p:ph type="ftr" sz="quarter" idx="11"/>
          </p:nvPr>
        </p:nvSpPr>
        <p:spPr>
          <a:xfrm>
            <a:off x="3124200" y="6356353"/>
            <a:ext cx="2895600" cy="365125"/>
          </a:xfrm>
          <a:prstGeom prst="rect">
            <a:avLst/>
          </a:prstGeom>
        </p:spPr>
        <p:txBody>
          <a:bodyPr lIns="81043" tIns="40522" rIns="81043" bIns="40522"/>
          <a:lstStyle/>
          <a:p>
            <a:endParaRPr kumimoji="1" lang="ja-JP" altLang="en-US"/>
          </a:p>
        </p:txBody>
      </p:sp>
      <p:sp>
        <p:nvSpPr>
          <p:cNvPr id="7" name="スライド番号プレースホルダー 6"/>
          <p:cNvSpPr>
            <a:spLocks noGrp="1"/>
          </p:cNvSpPr>
          <p:nvPr>
            <p:ph type="sldNum" sz="quarter" idx="12"/>
          </p:nvPr>
        </p:nvSpPr>
        <p:spPr>
          <a:xfrm>
            <a:off x="6846787" y="6356353"/>
            <a:ext cx="2133600" cy="365125"/>
          </a:xfrm>
          <a:prstGeom prst="rect">
            <a:avLst/>
          </a:prstGeom>
        </p:spPr>
        <p:txBody>
          <a:bodyPr/>
          <a:lstStyle/>
          <a:p>
            <a:fld id="{636160B6-E996-4B73-B490-AF8272D31E93}" type="slidenum">
              <a:rPr kumimoji="1" lang="ja-JP" altLang="en-US" smtClean="0"/>
              <a:t>‹#›</a:t>
            </a:fld>
            <a:endParaRPr kumimoji="1" lang="ja-JP" altLang="en-US"/>
          </a:p>
        </p:txBody>
      </p:sp>
    </p:spTree>
    <p:extLst>
      <p:ext uri="{BB962C8B-B14F-4D97-AF65-F5344CB8AC3E}">
        <p14:creationId xmlns:p14="http://schemas.microsoft.com/office/powerpoint/2010/main" val="2656313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lIns="81043" tIns="40522" rIns="81043" bIns="40522" anchor="b"/>
          <a:lstStyle>
            <a:lvl1pPr algn="l">
              <a:defRPr sz="1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a:prstGeom prst="rect">
            <a:avLst/>
          </a:prstGeom>
        </p:spPr>
        <p:txBody>
          <a:bodyPr lIns="81043" tIns="40522" rIns="81043" bIns="40522"/>
          <a:lstStyle>
            <a:lvl1pPr marL="0" indent="0">
              <a:buNone/>
              <a:defRPr sz="2800"/>
            </a:lvl1pPr>
            <a:lvl2pPr marL="405216" indent="0">
              <a:buNone/>
              <a:defRPr sz="2500"/>
            </a:lvl2pPr>
            <a:lvl3pPr marL="810433" indent="0">
              <a:buNone/>
              <a:defRPr sz="2100"/>
            </a:lvl3pPr>
            <a:lvl4pPr marL="1215649" indent="0">
              <a:buNone/>
              <a:defRPr sz="1800"/>
            </a:lvl4pPr>
            <a:lvl5pPr marL="1620865" indent="0">
              <a:buNone/>
              <a:defRPr sz="1800"/>
            </a:lvl5pPr>
            <a:lvl6pPr marL="2026082" indent="0">
              <a:buNone/>
              <a:defRPr sz="1800"/>
            </a:lvl6pPr>
            <a:lvl7pPr marL="2431298" indent="0">
              <a:buNone/>
              <a:defRPr sz="1800"/>
            </a:lvl7pPr>
            <a:lvl8pPr marL="2836515" indent="0">
              <a:buNone/>
              <a:defRPr sz="1800"/>
            </a:lvl8pPr>
            <a:lvl9pPr marL="3241731" indent="0">
              <a:buNone/>
              <a:defRPr sz="18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a:prstGeom prst="rect">
            <a:avLst/>
          </a:prstGeom>
        </p:spPr>
        <p:txBody>
          <a:bodyPr lIns="81043" tIns="40522" rIns="81043" bIns="40522"/>
          <a:lstStyle>
            <a:lvl1pPr marL="0" indent="0">
              <a:buNone/>
              <a:defRPr sz="1200"/>
            </a:lvl1pPr>
            <a:lvl2pPr marL="405216" indent="0">
              <a:buNone/>
              <a:defRPr sz="1100"/>
            </a:lvl2pPr>
            <a:lvl3pPr marL="810433" indent="0">
              <a:buNone/>
              <a:defRPr sz="900"/>
            </a:lvl3pPr>
            <a:lvl4pPr marL="1215649" indent="0">
              <a:buNone/>
              <a:defRPr sz="800"/>
            </a:lvl4pPr>
            <a:lvl5pPr marL="1620865" indent="0">
              <a:buNone/>
              <a:defRPr sz="800"/>
            </a:lvl5pPr>
            <a:lvl6pPr marL="2026082" indent="0">
              <a:buNone/>
              <a:defRPr sz="800"/>
            </a:lvl6pPr>
            <a:lvl7pPr marL="2431298" indent="0">
              <a:buNone/>
              <a:defRPr sz="800"/>
            </a:lvl7pPr>
            <a:lvl8pPr marL="2836515" indent="0">
              <a:buNone/>
              <a:defRPr sz="800"/>
            </a:lvl8pPr>
            <a:lvl9pPr marL="3241731" indent="0">
              <a:buNone/>
              <a:defRPr sz="8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3"/>
            <a:ext cx="2133600" cy="365125"/>
          </a:xfrm>
          <a:prstGeom prst="rect">
            <a:avLst/>
          </a:prstGeom>
        </p:spPr>
        <p:txBody>
          <a:bodyPr lIns="81043" tIns="40522" rIns="81043" bIns="40522"/>
          <a:lstStyle/>
          <a:p>
            <a:endParaRPr kumimoji="1" lang="ja-JP" altLang="en-US"/>
          </a:p>
        </p:txBody>
      </p:sp>
      <p:sp>
        <p:nvSpPr>
          <p:cNvPr id="6" name="フッター プレースホルダー 5"/>
          <p:cNvSpPr>
            <a:spLocks noGrp="1"/>
          </p:cNvSpPr>
          <p:nvPr>
            <p:ph type="ftr" sz="quarter" idx="11"/>
          </p:nvPr>
        </p:nvSpPr>
        <p:spPr>
          <a:xfrm>
            <a:off x="3124200" y="6356353"/>
            <a:ext cx="2895600" cy="365125"/>
          </a:xfrm>
          <a:prstGeom prst="rect">
            <a:avLst/>
          </a:prstGeom>
        </p:spPr>
        <p:txBody>
          <a:bodyPr lIns="81043" tIns="40522" rIns="81043" bIns="40522"/>
          <a:lstStyle/>
          <a:p>
            <a:endParaRPr kumimoji="1" lang="ja-JP" altLang="en-US"/>
          </a:p>
        </p:txBody>
      </p:sp>
      <p:sp>
        <p:nvSpPr>
          <p:cNvPr id="7" name="スライド番号プレースホルダー 6"/>
          <p:cNvSpPr>
            <a:spLocks noGrp="1"/>
          </p:cNvSpPr>
          <p:nvPr>
            <p:ph type="sldNum" sz="quarter" idx="12"/>
          </p:nvPr>
        </p:nvSpPr>
        <p:spPr>
          <a:xfrm>
            <a:off x="6846787" y="6356353"/>
            <a:ext cx="2133600" cy="365125"/>
          </a:xfrm>
          <a:prstGeom prst="rect">
            <a:avLst/>
          </a:prstGeom>
        </p:spPr>
        <p:txBody>
          <a:bodyPr/>
          <a:lstStyle/>
          <a:p>
            <a:fld id="{636160B6-E996-4B73-B490-AF8272D31E93}" type="slidenum">
              <a:rPr kumimoji="1" lang="ja-JP" altLang="en-US" smtClean="0"/>
              <a:t>‹#›</a:t>
            </a:fld>
            <a:endParaRPr kumimoji="1" lang="ja-JP" altLang="en-US"/>
          </a:p>
        </p:txBody>
      </p:sp>
    </p:spTree>
    <p:extLst>
      <p:ext uri="{BB962C8B-B14F-4D97-AF65-F5344CB8AC3E}">
        <p14:creationId xmlns:p14="http://schemas.microsoft.com/office/powerpoint/2010/main" val="3781417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Rectangle 27"/>
          <p:cNvSpPr>
            <a:spLocks noChangeArrowheads="1"/>
          </p:cNvSpPr>
          <p:nvPr userDrawn="1"/>
        </p:nvSpPr>
        <p:spPr bwMode="gray">
          <a:xfrm>
            <a:off x="0" y="6498000"/>
            <a:ext cx="9144000" cy="360000"/>
          </a:xfrm>
          <a:prstGeom prst="rect">
            <a:avLst/>
          </a:prstGeom>
          <a:solidFill>
            <a:srgbClr val="0070C0"/>
          </a:solidFill>
          <a:ln w="9525">
            <a:noFill/>
            <a:miter lim="800000"/>
            <a:headEnd/>
            <a:tailEnd/>
          </a:ln>
          <a:effectLst/>
        </p:spPr>
        <p:txBody>
          <a:bodyPr wrap="none" lIns="81043" tIns="40522" rIns="81043" bIns="40522" anchor="ctr"/>
          <a:lstStyle/>
          <a:p>
            <a:pPr>
              <a:defRPr/>
            </a:pPr>
            <a:endParaRPr lang="ja-JP" altLang="en-US">
              <a:ea typeface="ＭＳ Ｐゴシック" pitchFamily="50" charset="-128"/>
            </a:endParaRPr>
          </a:p>
        </p:txBody>
      </p:sp>
    </p:spTree>
    <p:extLst>
      <p:ext uri="{BB962C8B-B14F-4D97-AF65-F5344CB8AC3E}">
        <p14:creationId xmlns:p14="http://schemas.microsoft.com/office/powerpoint/2010/main" val="740628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810433" rtl="0" eaLnBrk="1" latinLnBrk="0" hangingPunct="1">
        <a:spcBef>
          <a:spcPct val="0"/>
        </a:spcBef>
        <a:buNone/>
        <a:defRPr kumimoji="1" sz="3900" kern="1200">
          <a:solidFill>
            <a:schemeClr val="tx1"/>
          </a:solidFill>
          <a:latin typeface="+mj-lt"/>
          <a:ea typeface="+mj-ea"/>
          <a:cs typeface="+mj-cs"/>
        </a:defRPr>
      </a:lvl1pPr>
    </p:titleStyle>
    <p:bodyStyle>
      <a:lvl1pPr marL="303912" indent="-303912" algn="l" defTabSz="810433" rtl="0" eaLnBrk="1" latinLnBrk="0" hangingPunct="1">
        <a:spcBef>
          <a:spcPct val="20000"/>
        </a:spcBef>
        <a:buFont typeface="Arial" pitchFamily="34" charset="0"/>
        <a:buChar char="•"/>
        <a:defRPr kumimoji="1" sz="2800" kern="1200">
          <a:solidFill>
            <a:schemeClr val="tx1"/>
          </a:solidFill>
          <a:latin typeface="+mn-lt"/>
          <a:ea typeface="+mn-ea"/>
          <a:cs typeface="+mn-cs"/>
        </a:defRPr>
      </a:lvl1pPr>
      <a:lvl2pPr marL="658477" indent="-253260" algn="l" defTabSz="810433" rtl="0" eaLnBrk="1" latinLnBrk="0" hangingPunct="1">
        <a:spcBef>
          <a:spcPct val="20000"/>
        </a:spcBef>
        <a:buFont typeface="Arial" pitchFamily="34" charset="0"/>
        <a:buChar char="–"/>
        <a:defRPr kumimoji="1" sz="2500" kern="1200">
          <a:solidFill>
            <a:schemeClr val="tx1"/>
          </a:solidFill>
          <a:latin typeface="+mn-lt"/>
          <a:ea typeface="+mn-ea"/>
          <a:cs typeface="+mn-cs"/>
        </a:defRPr>
      </a:lvl2pPr>
      <a:lvl3pPr marL="1013041" indent="-202608" algn="l" defTabSz="810433" rtl="0" eaLnBrk="1" latinLnBrk="0" hangingPunct="1">
        <a:spcBef>
          <a:spcPct val="20000"/>
        </a:spcBef>
        <a:buFont typeface="Arial" pitchFamily="34" charset="0"/>
        <a:buChar char="•"/>
        <a:defRPr kumimoji="1" sz="2100" kern="1200">
          <a:solidFill>
            <a:schemeClr val="tx1"/>
          </a:solidFill>
          <a:latin typeface="+mn-lt"/>
          <a:ea typeface="+mn-ea"/>
          <a:cs typeface="+mn-cs"/>
        </a:defRPr>
      </a:lvl3pPr>
      <a:lvl4pPr marL="1418257" indent="-202608" algn="l" defTabSz="810433" rtl="0" eaLnBrk="1" latinLnBrk="0" hangingPunct="1">
        <a:spcBef>
          <a:spcPct val="20000"/>
        </a:spcBef>
        <a:buFont typeface="Arial" pitchFamily="34" charset="0"/>
        <a:buChar char="–"/>
        <a:defRPr kumimoji="1" sz="1800" kern="1200">
          <a:solidFill>
            <a:schemeClr val="tx1"/>
          </a:solidFill>
          <a:latin typeface="+mn-lt"/>
          <a:ea typeface="+mn-ea"/>
          <a:cs typeface="+mn-cs"/>
        </a:defRPr>
      </a:lvl4pPr>
      <a:lvl5pPr marL="1823474" indent="-202608" algn="l" defTabSz="810433" rtl="0" eaLnBrk="1" latinLnBrk="0" hangingPunct="1">
        <a:spcBef>
          <a:spcPct val="20000"/>
        </a:spcBef>
        <a:buFont typeface="Arial" pitchFamily="34" charset="0"/>
        <a:buChar char="»"/>
        <a:defRPr kumimoji="1" sz="1800" kern="1200">
          <a:solidFill>
            <a:schemeClr val="tx1"/>
          </a:solidFill>
          <a:latin typeface="+mn-lt"/>
          <a:ea typeface="+mn-ea"/>
          <a:cs typeface="+mn-cs"/>
        </a:defRPr>
      </a:lvl5pPr>
      <a:lvl6pPr marL="2228690" indent="-202608" algn="l" defTabSz="810433" rtl="0" eaLnBrk="1" latinLnBrk="0" hangingPunct="1">
        <a:spcBef>
          <a:spcPct val="20000"/>
        </a:spcBef>
        <a:buFont typeface="Arial" pitchFamily="34" charset="0"/>
        <a:buChar char="•"/>
        <a:defRPr kumimoji="1" sz="1800" kern="1200">
          <a:solidFill>
            <a:schemeClr val="tx1"/>
          </a:solidFill>
          <a:latin typeface="+mn-lt"/>
          <a:ea typeface="+mn-ea"/>
          <a:cs typeface="+mn-cs"/>
        </a:defRPr>
      </a:lvl6pPr>
      <a:lvl7pPr marL="2633906" indent="-202608" algn="l" defTabSz="810433" rtl="0" eaLnBrk="1" latinLnBrk="0" hangingPunct="1">
        <a:spcBef>
          <a:spcPct val="20000"/>
        </a:spcBef>
        <a:buFont typeface="Arial" pitchFamily="34" charset="0"/>
        <a:buChar char="•"/>
        <a:defRPr kumimoji="1" sz="1800" kern="1200">
          <a:solidFill>
            <a:schemeClr val="tx1"/>
          </a:solidFill>
          <a:latin typeface="+mn-lt"/>
          <a:ea typeface="+mn-ea"/>
          <a:cs typeface="+mn-cs"/>
        </a:defRPr>
      </a:lvl7pPr>
      <a:lvl8pPr marL="3039123" indent="-202608" algn="l" defTabSz="810433" rtl="0" eaLnBrk="1" latinLnBrk="0" hangingPunct="1">
        <a:spcBef>
          <a:spcPct val="20000"/>
        </a:spcBef>
        <a:buFont typeface="Arial" pitchFamily="34" charset="0"/>
        <a:buChar char="•"/>
        <a:defRPr kumimoji="1" sz="1800" kern="1200">
          <a:solidFill>
            <a:schemeClr val="tx1"/>
          </a:solidFill>
          <a:latin typeface="+mn-lt"/>
          <a:ea typeface="+mn-ea"/>
          <a:cs typeface="+mn-cs"/>
        </a:defRPr>
      </a:lvl8pPr>
      <a:lvl9pPr marL="3444339" indent="-202608" algn="l" defTabSz="810433" rtl="0" eaLnBrk="1" latinLnBrk="0" hangingPunct="1">
        <a:spcBef>
          <a:spcPct val="20000"/>
        </a:spcBef>
        <a:buFont typeface="Arial" pitchFamily="34" charset="0"/>
        <a:buChar char="•"/>
        <a:defRPr kumimoji="1" sz="1800" kern="1200">
          <a:solidFill>
            <a:schemeClr val="tx1"/>
          </a:solidFill>
          <a:latin typeface="+mn-lt"/>
          <a:ea typeface="+mn-ea"/>
          <a:cs typeface="+mn-cs"/>
        </a:defRPr>
      </a:lvl9pPr>
    </p:bodyStyle>
    <p:otherStyle>
      <a:defPPr>
        <a:defRPr lang="ja-JP"/>
      </a:defPPr>
      <a:lvl1pPr marL="0" algn="l" defTabSz="810433" rtl="0" eaLnBrk="1" latinLnBrk="0" hangingPunct="1">
        <a:defRPr kumimoji="1" sz="1600" kern="1200">
          <a:solidFill>
            <a:schemeClr val="tx1"/>
          </a:solidFill>
          <a:latin typeface="+mn-lt"/>
          <a:ea typeface="+mn-ea"/>
          <a:cs typeface="+mn-cs"/>
        </a:defRPr>
      </a:lvl1pPr>
      <a:lvl2pPr marL="405216" algn="l" defTabSz="810433" rtl="0" eaLnBrk="1" latinLnBrk="0" hangingPunct="1">
        <a:defRPr kumimoji="1" sz="1600" kern="1200">
          <a:solidFill>
            <a:schemeClr val="tx1"/>
          </a:solidFill>
          <a:latin typeface="+mn-lt"/>
          <a:ea typeface="+mn-ea"/>
          <a:cs typeface="+mn-cs"/>
        </a:defRPr>
      </a:lvl2pPr>
      <a:lvl3pPr marL="810433" algn="l" defTabSz="810433" rtl="0" eaLnBrk="1" latinLnBrk="0" hangingPunct="1">
        <a:defRPr kumimoji="1" sz="1600" kern="1200">
          <a:solidFill>
            <a:schemeClr val="tx1"/>
          </a:solidFill>
          <a:latin typeface="+mn-lt"/>
          <a:ea typeface="+mn-ea"/>
          <a:cs typeface="+mn-cs"/>
        </a:defRPr>
      </a:lvl3pPr>
      <a:lvl4pPr marL="1215649" algn="l" defTabSz="810433" rtl="0" eaLnBrk="1" latinLnBrk="0" hangingPunct="1">
        <a:defRPr kumimoji="1" sz="1600" kern="1200">
          <a:solidFill>
            <a:schemeClr val="tx1"/>
          </a:solidFill>
          <a:latin typeface="+mn-lt"/>
          <a:ea typeface="+mn-ea"/>
          <a:cs typeface="+mn-cs"/>
        </a:defRPr>
      </a:lvl4pPr>
      <a:lvl5pPr marL="1620865" algn="l" defTabSz="810433" rtl="0" eaLnBrk="1" latinLnBrk="0" hangingPunct="1">
        <a:defRPr kumimoji="1" sz="1600" kern="1200">
          <a:solidFill>
            <a:schemeClr val="tx1"/>
          </a:solidFill>
          <a:latin typeface="+mn-lt"/>
          <a:ea typeface="+mn-ea"/>
          <a:cs typeface="+mn-cs"/>
        </a:defRPr>
      </a:lvl5pPr>
      <a:lvl6pPr marL="2026082" algn="l" defTabSz="810433" rtl="0" eaLnBrk="1" latinLnBrk="0" hangingPunct="1">
        <a:defRPr kumimoji="1" sz="1600" kern="1200">
          <a:solidFill>
            <a:schemeClr val="tx1"/>
          </a:solidFill>
          <a:latin typeface="+mn-lt"/>
          <a:ea typeface="+mn-ea"/>
          <a:cs typeface="+mn-cs"/>
        </a:defRPr>
      </a:lvl6pPr>
      <a:lvl7pPr marL="2431298" algn="l" defTabSz="810433" rtl="0" eaLnBrk="1" latinLnBrk="0" hangingPunct="1">
        <a:defRPr kumimoji="1" sz="1600" kern="1200">
          <a:solidFill>
            <a:schemeClr val="tx1"/>
          </a:solidFill>
          <a:latin typeface="+mn-lt"/>
          <a:ea typeface="+mn-ea"/>
          <a:cs typeface="+mn-cs"/>
        </a:defRPr>
      </a:lvl7pPr>
      <a:lvl8pPr marL="2836515" algn="l" defTabSz="810433" rtl="0" eaLnBrk="1" latinLnBrk="0" hangingPunct="1">
        <a:defRPr kumimoji="1" sz="1600" kern="1200">
          <a:solidFill>
            <a:schemeClr val="tx1"/>
          </a:solidFill>
          <a:latin typeface="+mn-lt"/>
          <a:ea typeface="+mn-ea"/>
          <a:cs typeface="+mn-cs"/>
        </a:defRPr>
      </a:lvl8pPr>
      <a:lvl9pPr marL="3241731" algn="l" defTabSz="810433"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3"/>
          <p:cNvSpPr>
            <a:spLocks noChangeArrowheads="1"/>
          </p:cNvSpPr>
          <p:nvPr/>
        </p:nvSpPr>
        <p:spPr bwMode="gray">
          <a:xfrm>
            <a:off x="2" y="3835400"/>
            <a:ext cx="9089781" cy="1002930"/>
          </a:xfrm>
          <a:prstGeom prst="rect">
            <a:avLst/>
          </a:prstGeom>
          <a:gradFill rotWithShape="0">
            <a:gsLst>
              <a:gs pos="0">
                <a:schemeClr val="bg1"/>
              </a:gs>
              <a:gs pos="50000">
                <a:srgbClr val="0070C0"/>
              </a:gs>
              <a:gs pos="100000">
                <a:srgbClr val="FFFFFF"/>
              </a:gs>
            </a:gsLst>
            <a:lin ang="0" scaled="1"/>
          </a:gradFill>
          <a:ln w="9525">
            <a:noFill/>
            <a:miter lim="800000"/>
            <a:headEnd/>
            <a:tailEnd/>
          </a:ln>
          <a:effectLst/>
        </p:spPr>
        <p:txBody>
          <a:bodyPr wrap="none" lIns="81043" tIns="40522" rIns="81043" bIns="40522" anchor="ctr"/>
          <a:lstStyle/>
          <a:p>
            <a:pPr>
              <a:defRPr/>
            </a:pPr>
            <a:endParaRPr lang="ja-JP" altLang="en-US">
              <a:ea typeface="ＭＳ Ｐゴシック" pitchFamily="50" charset="-128"/>
            </a:endParaRPr>
          </a:p>
        </p:txBody>
      </p:sp>
      <p:sp>
        <p:nvSpPr>
          <p:cNvPr id="8" name="Rectangle 27"/>
          <p:cNvSpPr>
            <a:spLocks noChangeArrowheads="1"/>
          </p:cNvSpPr>
          <p:nvPr/>
        </p:nvSpPr>
        <p:spPr bwMode="gray">
          <a:xfrm>
            <a:off x="8801256" y="6498000"/>
            <a:ext cx="346231" cy="360000"/>
          </a:xfrm>
          <a:prstGeom prst="rect">
            <a:avLst/>
          </a:prstGeom>
          <a:solidFill>
            <a:srgbClr val="0070C0"/>
          </a:solidFill>
          <a:ln w="9525">
            <a:noFill/>
            <a:miter lim="800000"/>
            <a:headEnd/>
            <a:tailEnd/>
          </a:ln>
          <a:effectLst/>
        </p:spPr>
        <p:txBody>
          <a:bodyPr wrap="none" lIns="81043" tIns="40522" rIns="81043" bIns="40522" anchor="ctr"/>
          <a:lstStyle/>
          <a:p>
            <a:pPr>
              <a:defRPr/>
            </a:pPr>
            <a:endParaRPr lang="ja-JP" altLang="en-US">
              <a:ea typeface="ＭＳ Ｐゴシック" pitchFamily="50" charset="-128"/>
            </a:endParaRPr>
          </a:p>
        </p:txBody>
      </p:sp>
      <p:sp>
        <p:nvSpPr>
          <p:cNvPr id="10" name="Line 29"/>
          <p:cNvSpPr>
            <a:spLocks noChangeShapeType="1"/>
          </p:cNvSpPr>
          <p:nvPr/>
        </p:nvSpPr>
        <p:spPr bwMode="auto">
          <a:xfrm>
            <a:off x="0" y="1000126"/>
            <a:ext cx="9144000" cy="0"/>
          </a:xfrm>
          <a:prstGeom prst="line">
            <a:avLst/>
          </a:prstGeom>
          <a:noFill/>
          <a:ln w="38100">
            <a:solidFill>
              <a:srgbClr val="0070C0"/>
            </a:solidFill>
            <a:round/>
            <a:headEnd/>
            <a:tailEnd/>
          </a:ln>
          <a:effectLst/>
        </p:spPr>
        <p:txBody>
          <a:bodyPr lIns="81043" tIns="40522" rIns="81043" bIns="40522"/>
          <a:lstStyle/>
          <a:p>
            <a:pPr>
              <a:defRPr/>
            </a:pPr>
            <a:endParaRPr lang="ja-JP" altLang="en-US"/>
          </a:p>
        </p:txBody>
      </p:sp>
      <p:sp>
        <p:nvSpPr>
          <p:cNvPr id="13" name="Text Box 6"/>
          <p:cNvSpPr txBox="1">
            <a:spLocks noChangeArrowheads="1"/>
          </p:cNvSpPr>
          <p:nvPr/>
        </p:nvSpPr>
        <p:spPr bwMode="auto">
          <a:xfrm>
            <a:off x="798183" y="2830836"/>
            <a:ext cx="7507612" cy="574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1043" tIns="40522" rIns="81043" bIns="40522">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ja-JP" altLang="en-US" sz="3200" b="1" dirty="0" smtClean="0">
                <a:latin typeface="ＭＳ Ｐゴシック" pitchFamily="50" charset="-128"/>
                <a:ea typeface="ＭＳ Ｐゴシック" pitchFamily="50" charset="-128"/>
              </a:rPr>
              <a:t>相続税・贈与税の改正について</a:t>
            </a:r>
            <a:endParaRPr lang="ja-JP" altLang="en-US" sz="3200" b="1"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093744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lang="ja-JP" altLang="en-US" u="sng" dirty="0" smtClean="0"/>
              <a:t>課税遺産総額の計算</a:t>
            </a:r>
            <a:endParaRPr kumimoji="1" lang="en-US" altLang="ja-JP" u="sng" dirty="0" smtClean="0"/>
          </a:p>
        </p:txBody>
      </p:sp>
      <p:sp>
        <p:nvSpPr>
          <p:cNvPr id="4" name="テキスト ボックス 3"/>
          <p:cNvSpPr txBox="1"/>
          <p:nvPr/>
        </p:nvSpPr>
        <p:spPr>
          <a:xfrm>
            <a:off x="550416" y="1599183"/>
            <a:ext cx="8487052" cy="1077218"/>
          </a:xfrm>
          <a:prstGeom prst="rect">
            <a:avLst/>
          </a:prstGeom>
          <a:noFill/>
        </p:spPr>
        <p:txBody>
          <a:bodyPr wrap="square" rtlCol="0">
            <a:spAutoFit/>
          </a:bodyPr>
          <a:lstStyle/>
          <a:p>
            <a:r>
              <a:rPr lang="ja-JP" altLang="en-US" dirty="0" smtClean="0"/>
              <a:t>課税遺産総額（相続税の課税対象）</a:t>
            </a:r>
            <a:endParaRPr lang="en-US" altLang="ja-JP" dirty="0" smtClean="0"/>
          </a:p>
          <a:p>
            <a:r>
              <a:rPr lang="ja-JP" altLang="en-US" dirty="0" smtClean="0"/>
              <a:t>　＝　遺産（財産）　＋　みなし相続財産（実質的には</a:t>
            </a:r>
            <a:r>
              <a:rPr lang="ja-JP" altLang="en-US" dirty="0"/>
              <a:t>財産）　－　非課税財産</a:t>
            </a:r>
            <a:r>
              <a:rPr lang="en-US" altLang="ja-JP" dirty="0"/>
              <a:t>(</a:t>
            </a:r>
            <a:r>
              <a:rPr lang="ja-JP" altLang="en-US" dirty="0"/>
              <a:t>墓地など</a:t>
            </a:r>
            <a:r>
              <a:rPr lang="en-US" altLang="ja-JP" dirty="0" smtClean="0"/>
              <a:t>)</a:t>
            </a:r>
            <a:r>
              <a:rPr lang="ja-JP" altLang="en-US" dirty="0" smtClean="0"/>
              <a:t>　</a:t>
            </a:r>
            <a:endParaRPr lang="en-US" altLang="ja-JP" dirty="0" smtClean="0"/>
          </a:p>
          <a:p>
            <a:r>
              <a:rPr lang="ja-JP" altLang="en-US" dirty="0"/>
              <a:t>　</a:t>
            </a:r>
            <a:r>
              <a:rPr lang="ja-JP" altLang="en-US" dirty="0" smtClean="0"/>
              <a:t>　＋　</a:t>
            </a:r>
            <a:r>
              <a:rPr lang="ja-JP" altLang="en-US" dirty="0" smtClean="0">
                <a:solidFill>
                  <a:srgbClr val="FF0000"/>
                </a:solidFill>
              </a:rPr>
              <a:t>相続時精算課税適用財産　</a:t>
            </a:r>
            <a:r>
              <a:rPr lang="ja-JP" altLang="en-US" dirty="0" smtClean="0"/>
              <a:t>＋　</a:t>
            </a:r>
            <a:r>
              <a:rPr lang="ja-JP" altLang="en-US" dirty="0" smtClean="0">
                <a:solidFill>
                  <a:srgbClr val="FF0000"/>
                </a:solidFill>
              </a:rPr>
              <a:t>相続開始前３年内の贈与財産</a:t>
            </a:r>
            <a:endParaRPr lang="en-US" altLang="ja-JP" dirty="0" smtClean="0">
              <a:solidFill>
                <a:srgbClr val="FF0000"/>
              </a:solidFill>
            </a:endParaRPr>
          </a:p>
          <a:p>
            <a:r>
              <a:rPr lang="ja-JP" altLang="en-US" dirty="0"/>
              <a:t>　</a:t>
            </a:r>
            <a:r>
              <a:rPr lang="ja-JP" altLang="en-US" dirty="0" smtClean="0"/>
              <a:t>　－　債務（借入金など）　－　葬式費用　－　基礎控除額</a:t>
            </a:r>
            <a:r>
              <a:rPr lang="ja-JP" altLang="en-US" sz="1400" b="1" dirty="0" smtClean="0">
                <a:solidFill>
                  <a:srgbClr val="00B0F0"/>
                </a:solidFill>
              </a:rPr>
              <a:t>（</a:t>
            </a:r>
            <a:r>
              <a:rPr lang="en-US" altLang="ja-JP" sz="1400" b="1" dirty="0" smtClean="0">
                <a:solidFill>
                  <a:srgbClr val="00B0F0"/>
                </a:solidFill>
              </a:rPr>
              <a:t>3,000</a:t>
            </a:r>
            <a:r>
              <a:rPr lang="ja-JP" altLang="en-US" sz="1400" b="1" dirty="0" smtClean="0">
                <a:solidFill>
                  <a:srgbClr val="00B0F0"/>
                </a:solidFill>
              </a:rPr>
              <a:t>万円＋</a:t>
            </a:r>
            <a:r>
              <a:rPr lang="en-US" altLang="ja-JP" sz="1400" b="1" dirty="0" smtClean="0">
                <a:solidFill>
                  <a:srgbClr val="00B0F0"/>
                </a:solidFill>
              </a:rPr>
              <a:t>600</a:t>
            </a:r>
            <a:r>
              <a:rPr lang="ja-JP" altLang="en-US" sz="1400" b="1" dirty="0" smtClean="0">
                <a:solidFill>
                  <a:srgbClr val="00B0F0"/>
                </a:solidFill>
              </a:rPr>
              <a:t>万円</a:t>
            </a:r>
            <a:r>
              <a:rPr lang="en-US" altLang="ja-JP" sz="1400" b="1" dirty="0" smtClean="0">
                <a:solidFill>
                  <a:srgbClr val="00B0F0"/>
                </a:solidFill>
              </a:rPr>
              <a:t>×</a:t>
            </a:r>
            <a:r>
              <a:rPr lang="ja-JP" altLang="en-US" sz="1400" b="1" dirty="0" smtClean="0">
                <a:solidFill>
                  <a:srgbClr val="00B0F0"/>
                </a:solidFill>
              </a:rPr>
              <a:t>法定相続人の数）</a:t>
            </a:r>
            <a:r>
              <a:rPr lang="ja-JP" altLang="en-US" dirty="0" smtClean="0"/>
              <a:t>　　　　　　　　　　　　　　　</a:t>
            </a:r>
            <a:endParaRPr lang="ja-JP" altLang="en-US" dirty="0"/>
          </a:p>
        </p:txBody>
      </p:sp>
      <p:sp>
        <p:nvSpPr>
          <p:cNvPr id="5" name="テキスト ボックス 4"/>
          <p:cNvSpPr txBox="1"/>
          <p:nvPr/>
        </p:nvSpPr>
        <p:spPr>
          <a:xfrm>
            <a:off x="281705" y="2957744"/>
            <a:ext cx="8604843" cy="338554"/>
          </a:xfrm>
          <a:prstGeom prst="rect">
            <a:avLst/>
          </a:prstGeom>
          <a:noFill/>
        </p:spPr>
        <p:txBody>
          <a:bodyPr wrap="square" rtlCol="0">
            <a:spAutoFit/>
          </a:bodyPr>
          <a:lstStyle/>
          <a:p>
            <a:r>
              <a:rPr lang="ja-JP" altLang="en-US" u="sng" dirty="0" smtClean="0"/>
              <a:t>小規模宅地等の特例の改正（</a:t>
            </a:r>
            <a:r>
              <a:rPr lang="ja-JP" altLang="en-US" u="sng" dirty="0" smtClean="0">
                <a:solidFill>
                  <a:srgbClr val="FF0000"/>
                </a:solidFill>
              </a:rPr>
              <a:t>一定の土地に対する配慮</a:t>
            </a:r>
            <a:r>
              <a:rPr lang="ja-JP" altLang="en-US" u="sng" dirty="0" smtClean="0"/>
              <a:t>）</a:t>
            </a:r>
            <a:r>
              <a:rPr lang="ja-JP" altLang="en-US" dirty="0">
                <a:solidFill>
                  <a:srgbClr val="FF0000"/>
                </a:solidFill>
              </a:rPr>
              <a:t> </a:t>
            </a:r>
            <a:r>
              <a:rPr lang="ja-JP" altLang="en-US" dirty="0" smtClean="0">
                <a:solidFill>
                  <a:srgbClr val="FF0000"/>
                </a:solidFill>
              </a:rPr>
              <a:t>　　　　　　　　　　☆</a:t>
            </a:r>
            <a:r>
              <a:rPr lang="ja-JP" altLang="en-US" dirty="0">
                <a:solidFill>
                  <a:srgbClr val="FF0000"/>
                </a:solidFill>
              </a:rPr>
              <a:t>　適用要件には要注意</a:t>
            </a:r>
            <a:endParaRPr kumimoji="1" lang="en-US" altLang="ja-JP" u="sng" dirty="0" smtClean="0"/>
          </a:p>
        </p:txBody>
      </p:sp>
      <p:sp>
        <p:nvSpPr>
          <p:cNvPr id="6" name="テキスト ボックス 5"/>
          <p:cNvSpPr txBox="1"/>
          <p:nvPr/>
        </p:nvSpPr>
        <p:spPr>
          <a:xfrm>
            <a:off x="550416" y="3296298"/>
            <a:ext cx="8336132" cy="2800767"/>
          </a:xfrm>
          <a:prstGeom prst="rect">
            <a:avLst/>
          </a:prstGeom>
          <a:noFill/>
        </p:spPr>
        <p:txBody>
          <a:bodyPr wrap="square" rtlCol="0">
            <a:spAutoFit/>
          </a:bodyPr>
          <a:lstStyle/>
          <a:p>
            <a:r>
              <a:rPr lang="ja-JP" altLang="en-US" dirty="0" smtClean="0"/>
              <a:t>・特定居住用宅地（</a:t>
            </a:r>
            <a:r>
              <a:rPr lang="ja-JP" altLang="en-US" dirty="0" smtClean="0">
                <a:solidFill>
                  <a:srgbClr val="FF0000"/>
                </a:solidFill>
              </a:rPr>
              <a:t>被相続人が住んでいた家の敷地</a:t>
            </a:r>
            <a:r>
              <a:rPr lang="ja-JP" altLang="en-US" dirty="0" smtClean="0"/>
              <a:t>）　　　　　　　　　　</a:t>
            </a:r>
            <a:endParaRPr lang="en-US" altLang="ja-JP" dirty="0" smtClean="0">
              <a:solidFill>
                <a:srgbClr val="FF0000"/>
              </a:solidFill>
            </a:endParaRPr>
          </a:p>
          <a:p>
            <a:r>
              <a:rPr lang="ja-JP" altLang="en-US" dirty="0" smtClean="0"/>
              <a:t>　　　　　および　特定</a:t>
            </a:r>
            <a:r>
              <a:rPr lang="ja-JP" altLang="en-US" dirty="0"/>
              <a:t>事業用宅地（</a:t>
            </a:r>
            <a:r>
              <a:rPr lang="ja-JP" altLang="en-US" dirty="0">
                <a:solidFill>
                  <a:srgbClr val="FF0000"/>
                </a:solidFill>
              </a:rPr>
              <a:t>被相続人が事業で使っていた土地</a:t>
            </a:r>
            <a:r>
              <a:rPr lang="ja-JP" altLang="en-US" dirty="0"/>
              <a:t>）</a:t>
            </a:r>
            <a:r>
              <a:rPr lang="ja-JP" altLang="en-US" dirty="0" smtClean="0"/>
              <a:t>等</a:t>
            </a:r>
            <a:endParaRPr lang="en-US" altLang="ja-JP" dirty="0" smtClean="0"/>
          </a:p>
          <a:p>
            <a:endParaRPr lang="en-US" altLang="ja-JP" dirty="0" smtClean="0"/>
          </a:p>
          <a:p>
            <a:r>
              <a:rPr lang="ja-JP" altLang="en-US" dirty="0"/>
              <a:t>　</a:t>
            </a:r>
            <a:r>
              <a:rPr lang="ja-JP" altLang="en-US" dirty="0" smtClean="0"/>
              <a:t>　特定居住用宅地　　２４０㎡</a:t>
            </a:r>
            <a:endParaRPr lang="en-US" altLang="ja-JP" dirty="0" smtClean="0"/>
          </a:p>
          <a:p>
            <a:r>
              <a:rPr lang="ja-JP" altLang="en-US" dirty="0"/>
              <a:t>　</a:t>
            </a:r>
            <a:r>
              <a:rPr lang="ja-JP" altLang="en-US" dirty="0" smtClean="0"/>
              <a:t>　　　　　　　　　　　　　　　　　　　　（重畳）合計で４００㎡まで</a:t>
            </a:r>
            <a:r>
              <a:rPr lang="ja-JP" altLang="en-US" dirty="0" smtClean="0">
                <a:solidFill>
                  <a:srgbClr val="FF0000"/>
                </a:solidFill>
              </a:rPr>
              <a:t>８０％の評価減</a:t>
            </a:r>
            <a:endParaRPr lang="en-US" altLang="ja-JP" dirty="0" smtClean="0">
              <a:solidFill>
                <a:srgbClr val="FF0000"/>
              </a:solidFill>
            </a:endParaRPr>
          </a:p>
          <a:p>
            <a:r>
              <a:rPr lang="ja-JP" altLang="en-US" dirty="0"/>
              <a:t>　</a:t>
            </a:r>
            <a:r>
              <a:rPr lang="ja-JP" altLang="en-US" dirty="0" smtClean="0"/>
              <a:t>　特定事業用宅地等 ４００㎡</a:t>
            </a:r>
            <a:endParaRPr lang="en-US" altLang="ja-JP" dirty="0" smtClean="0"/>
          </a:p>
          <a:p>
            <a:endParaRPr lang="en-US" altLang="ja-JP" dirty="0" smtClean="0"/>
          </a:p>
          <a:p>
            <a:r>
              <a:rPr lang="ja-JP" altLang="en-US" dirty="0"/>
              <a:t>　　特定居住用宅地　　</a:t>
            </a:r>
            <a:r>
              <a:rPr lang="ja-JP" altLang="en-US" dirty="0" smtClean="0">
                <a:solidFill>
                  <a:srgbClr val="00B0F0"/>
                </a:solidFill>
              </a:rPr>
              <a:t>３３０㎡</a:t>
            </a:r>
            <a:endParaRPr lang="en-US" altLang="ja-JP" dirty="0">
              <a:solidFill>
                <a:srgbClr val="00B0F0"/>
              </a:solidFill>
            </a:endParaRPr>
          </a:p>
          <a:p>
            <a:r>
              <a:rPr lang="ja-JP" altLang="en-US" dirty="0"/>
              <a:t>　　　　　　　　　　　　　　　　　　　　　</a:t>
            </a:r>
            <a:r>
              <a:rPr lang="ja-JP" altLang="en-US" dirty="0" smtClean="0">
                <a:solidFill>
                  <a:srgbClr val="00B0F0"/>
                </a:solidFill>
              </a:rPr>
              <a:t>（単純）合計で</a:t>
            </a:r>
            <a:r>
              <a:rPr lang="ja-JP" altLang="en-US" dirty="0">
                <a:solidFill>
                  <a:srgbClr val="00B0F0"/>
                </a:solidFill>
              </a:rPr>
              <a:t>７３</a:t>
            </a:r>
            <a:r>
              <a:rPr lang="ja-JP" altLang="en-US" dirty="0" smtClean="0">
                <a:solidFill>
                  <a:srgbClr val="00B0F0"/>
                </a:solidFill>
              </a:rPr>
              <a:t>０㎡まで</a:t>
            </a:r>
            <a:r>
              <a:rPr lang="ja-JP" altLang="en-US" dirty="0">
                <a:solidFill>
                  <a:srgbClr val="FF0000"/>
                </a:solidFill>
              </a:rPr>
              <a:t>８０％の評価減</a:t>
            </a:r>
            <a:endParaRPr lang="en-US" altLang="ja-JP" dirty="0">
              <a:solidFill>
                <a:srgbClr val="FF0000"/>
              </a:solidFill>
            </a:endParaRPr>
          </a:p>
          <a:p>
            <a:r>
              <a:rPr lang="ja-JP" altLang="en-US" dirty="0"/>
              <a:t>　　特定事業用宅地等 </a:t>
            </a:r>
            <a:r>
              <a:rPr lang="ja-JP" altLang="en-US" dirty="0" smtClean="0"/>
              <a:t>４００㎡</a:t>
            </a:r>
            <a:endParaRPr lang="en-US" altLang="ja-JP" dirty="0" smtClean="0"/>
          </a:p>
          <a:p>
            <a:r>
              <a:rPr lang="ja-JP" altLang="en-US" dirty="0" smtClean="0"/>
              <a:t>　　　　　　　　　　　　　　　　　　　　　　　　　　　　　　　　　　</a:t>
            </a:r>
            <a:r>
              <a:rPr lang="ja-JP" altLang="en-US" dirty="0" smtClean="0">
                <a:solidFill>
                  <a:srgbClr val="00B0F0"/>
                </a:solidFill>
              </a:rPr>
              <a:t>・</a:t>
            </a:r>
            <a:r>
              <a:rPr lang="ja-JP" altLang="en-US" dirty="0">
                <a:solidFill>
                  <a:srgbClr val="00B0F0"/>
                </a:solidFill>
              </a:rPr>
              <a:t>平成２７年１月１日以降の相続から</a:t>
            </a:r>
            <a:r>
              <a:rPr lang="ja-JP" altLang="en-US" dirty="0" smtClean="0">
                <a:solidFill>
                  <a:srgbClr val="00B0F0"/>
                </a:solidFill>
              </a:rPr>
              <a:t>適用</a:t>
            </a:r>
            <a:endParaRPr lang="ja-JP" altLang="en-US" dirty="0"/>
          </a:p>
        </p:txBody>
      </p:sp>
      <p:sp>
        <p:nvSpPr>
          <p:cNvPr id="7" name="右中かっこ 6"/>
          <p:cNvSpPr/>
          <p:nvPr/>
        </p:nvSpPr>
        <p:spPr>
          <a:xfrm>
            <a:off x="3240349" y="4110362"/>
            <a:ext cx="142043" cy="656947"/>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右中かっこ 7"/>
          <p:cNvSpPr/>
          <p:nvPr/>
        </p:nvSpPr>
        <p:spPr>
          <a:xfrm>
            <a:off x="3240348" y="5086906"/>
            <a:ext cx="142043" cy="656947"/>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下矢印 8"/>
          <p:cNvSpPr/>
          <p:nvPr/>
        </p:nvSpPr>
        <p:spPr>
          <a:xfrm>
            <a:off x="4119239" y="4767309"/>
            <a:ext cx="1189608" cy="319597"/>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07167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kumimoji="1" lang="ja-JP" altLang="en-US" u="sng" dirty="0" smtClean="0"/>
              <a:t>相続税の税率の見直し</a:t>
            </a:r>
            <a:endParaRPr kumimoji="1" lang="en-US" altLang="ja-JP" u="sng" dirty="0" smtClean="0"/>
          </a:p>
        </p:txBody>
      </p:sp>
      <p:graphicFrame>
        <p:nvGraphicFramePr>
          <p:cNvPr id="3" name="表 2"/>
          <p:cNvGraphicFramePr>
            <a:graphicFrameLocks noGrp="1"/>
          </p:cNvGraphicFramePr>
          <p:nvPr>
            <p:extLst>
              <p:ext uri="{D42A27DB-BD31-4B8C-83A1-F6EECF244321}">
                <p14:modId xmlns:p14="http://schemas.microsoft.com/office/powerpoint/2010/main" val="131541062"/>
              </p:ext>
            </p:extLst>
          </p:nvPr>
        </p:nvGraphicFramePr>
        <p:xfrm>
          <a:off x="390616" y="2018447"/>
          <a:ext cx="8229601" cy="3708400"/>
        </p:xfrm>
        <a:graphic>
          <a:graphicData uri="http://schemas.openxmlformats.org/drawingml/2006/table">
            <a:tbl>
              <a:tblPr>
                <a:tableStyleId>{5C22544A-7EE6-4342-B048-85BDC9FD1C3A}</a:tableStyleId>
              </a:tblPr>
              <a:tblGrid>
                <a:gridCol w="3897299"/>
                <a:gridCol w="704823"/>
                <a:gridCol w="1216729"/>
                <a:gridCol w="386642"/>
                <a:gridCol w="736846"/>
                <a:gridCol w="1287262"/>
              </a:tblGrid>
              <a:tr h="370840">
                <a:tc rowSpan="2">
                  <a:txBody>
                    <a:bodyPr/>
                    <a:lstStyle/>
                    <a:p>
                      <a:r>
                        <a:rPr kumimoji="1" lang="ja-JP" altLang="en-US" b="0" dirty="0" smtClean="0">
                          <a:solidFill>
                            <a:schemeClr val="tx1"/>
                          </a:solidFill>
                        </a:rPr>
                        <a:t>各相続人の法定相続分に応ずる所得金額</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b="0" dirty="0" smtClean="0">
                          <a:solidFill>
                            <a:schemeClr val="tx1"/>
                          </a:solidFill>
                        </a:rPr>
                        <a:t>改　正　前</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b="0"/>
                    </a:p>
                  </a:txBody>
                  <a:tcPr>
                    <a:solidFill>
                      <a:srgbClr val="FFC000"/>
                    </a:solidFill>
                  </a:tcPr>
                </a:tc>
                <a:tc rowSpan="10">
                  <a:txBody>
                    <a:bodyPr/>
                    <a:lstStyle/>
                    <a:p>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chemeClr val="bg1"/>
                    </a:solidFill>
                  </a:tcPr>
                </a:tc>
                <a:tc gridSpan="2">
                  <a:txBody>
                    <a:bodyPr/>
                    <a:lstStyle/>
                    <a:p>
                      <a:pPr algn="ctr"/>
                      <a:r>
                        <a:rPr kumimoji="1" lang="ja-JP" altLang="en-US" b="0" dirty="0" smtClean="0">
                          <a:solidFill>
                            <a:schemeClr val="tx1"/>
                          </a:solidFill>
                        </a:rPr>
                        <a:t>改　正　後</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b="0" dirty="0"/>
                    </a:p>
                  </a:txBody>
                  <a:tcPr>
                    <a:solidFill>
                      <a:srgbClr val="FFC000"/>
                    </a:solidFill>
                  </a:tcPr>
                </a:tc>
              </a:tr>
              <a:tr h="370840">
                <a:tc vMerge="1">
                  <a:txBody>
                    <a:bodyPr/>
                    <a:lstStyle/>
                    <a:p>
                      <a:endParaRPr kumimoji="1" lang="ja-JP" altLang="en-US" b="0" dirty="0"/>
                    </a:p>
                  </a:txBody>
                  <a:tcPr>
                    <a:solidFill>
                      <a:srgbClr val="FFC000"/>
                    </a:solidFill>
                  </a:tcPr>
                </a:tc>
                <a:tc>
                  <a:txBody>
                    <a:bodyPr/>
                    <a:lstStyle/>
                    <a:p>
                      <a:pPr algn="ctr"/>
                      <a:r>
                        <a:rPr kumimoji="1" lang="ja-JP" altLang="en-US" b="0" dirty="0" smtClean="0">
                          <a:solidFill>
                            <a:schemeClr val="tx1"/>
                          </a:solidFill>
                        </a:rPr>
                        <a:t>税率</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控除額</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solidFill>
                          <a:schemeClr val="tx1"/>
                        </a:solidFill>
                      </a:endParaRPr>
                    </a:p>
                  </a:txBody>
                  <a:tcPr anchor="ctr">
                    <a:lnR w="9525" cap="flat" cmpd="sng" algn="ctr">
                      <a:solidFill>
                        <a:schemeClr val="tx1"/>
                      </a:solidFill>
                      <a:prstDash val="solid"/>
                      <a:round/>
                      <a:headEnd type="none" w="med" len="med"/>
                      <a:tailEnd type="none" w="med" len="med"/>
                    </a:lnR>
                    <a:lnT w="38100" cmpd="sng">
                      <a:noFill/>
                    </a:lnT>
                    <a:lnB w="12700" cmpd="sng">
                      <a:noFill/>
                    </a:lnB>
                    <a:solidFill>
                      <a:schemeClr val="bg1"/>
                    </a:solidFill>
                  </a:tcPr>
                </a:tc>
                <a:tc>
                  <a:txBody>
                    <a:bodyPr/>
                    <a:lstStyle/>
                    <a:p>
                      <a:pPr algn="ctr"/>
                      <a:r>
                        <a:rPr kumimoji="1" lang="ja-JP" altLang="en-US" b="0" dirty="0" smtClean="0">
                          <a:solidFill>
                            <a:schemeClr val="tx1"/>
                          </a:solidFill>
                        </a:rPr>
                        <a:t>税率</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控除額</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pPr algn="ctr"/>
                      <a:r>
                        <a:rPr kumimoji="1" lang="ja-JP" altLang="en-US" b="0" dirty="0" smtClean="0">
                          <a:solidFill>
                            <a:schemeClr val="tx1"/>
                          </a:solidFill>
                        </a:rPr>
                        <a:t>　　　　　　　　　　～　１</a:t>
                      </a:r>
                      <a:r>
                        <a:rPr kumimoji="1" lang="en-US" altLang="ja-JP" b="0" dirty="0" smtClean="0">
                          <a:solidFill>
                            <a:schemeClr val="tx1"/>
                          </a:solidFill>
                        </a:rPr>
                        <a:t>,</a:t>
                      </a:r>
                      <a:r>
                        <a:rPr kumimoji="1" lang="ja-JP" altLang="en-US" b="0" dirty="0" smtClean="0">
                          <a:solidFill>
                            <a:schemeClr val="tx1"/>
                          </a:solidFill>
                        </a:rPr>
                        <a:t>０００万円以下</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１０％</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err="1" smtClean="0">
                          <a:solidFill>
                            <a:schemeClr val="tx1"/>
                          </a:solidFill>
                        </a:rPr>
                        <a:t>ー</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solidFill>
                          <a:schemeClr val="tx1"/>
                        </a:solidFill>
                      </a:endParaRPr>
                    </a:p>
                  </a:txBody>
                  <a:tcPr anchor="ctr">
                    <a:lnR w="9525" cap="flat" cmpd="sng" algn="ctr">
                      <a:solidFill>
                        <a:schemeClr val="tx1"/>
                      </a:solidFill>
                      <a:prstDash val="solid"/>
                      <a:round/>
                      <a:headEnd type="none" w="med" len="med"/>
                      <a:tailEnd type="none" w="med" len="med"/>
                    </a:lnR>
                    <a:lnT w="12700" cmpd="sng">
                      <a:noFill/>
                    </a:lnT>
                    <a:lnB w="12700" cmpd="sng">
                      <a:noFill/>
                    </a:lnB>
                    <a:solidFill>
                      <a:schemeClr val="bg1"/>
                    </a:solidFill>
                  </a:tcPr>
                </a:tc>
                <a:tc>
                  <a:txBody>
                    <a:bodyPr/>
                    <a:lstStyle/>
                    <a:p>
                      <a:pPr algn="ctr"/>
                      <a:r>
                        <a:rPr kumimoji="1" lang="ja-JP" altLang="en-US" b="0" dirty="0" smtClean="0">
                          <a:solidFill>
                            <a:schemeClr val="tx1"/>
                          </a:solidFill>
                        </a:rPr>
                        <a:t>１０％</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err="1" smtClean="0">
                          <a:solidFill>
                            <a:schemeClr val="tx1"/>
                          </a:solidFill>
                        </a:rPr>
                        <a:t>ー</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pPr algn="ctr"/>
                      <a:r>
                        <a:rPr kumimoji="1" lang="ja-JP" altLang="en-US" b="0" dirty="0" smtClean="0">
                          <a:solidFill>
                            <a:schemeClr val="tx1"/>
                          </a:solidFill>
                        </a:rPr>
                        <a:t>１</a:t>
                      </a:r>
                      <a:r>
                        <a:rPr kumimoji="1" lang="en-US" altLang="ja-JP" b="0" dirty="0" smtClean="0">
                          <a:solidFill>
                            <a:schemeClr val="tx1"/>
                          </a:solidFill>
                        </a:rPr>
                        <a:t>,</a:t>
                      </a:r>
                      <a:r>
                        <a:rPr kumimoji="1" lang="ja-JP" altLang="en-US" b="0" dirty="0" smtClean="0">
                          <a:solidFill>
                            <a:schemeClr val="tx1"/>
                          </a:solidFill>
                        </a:rPr>
                        <a:t>０００万円超　～　３</a:t>
                      </a:r>
                      <a:r>
                        <a:rPr kumimoji="1" lang="en-US" altLang="ja-JP" b="0" dirty="0" smtClean="0">
                          <a:solidFill>
                            <a:schemeClr val="tx1"/>
                          </a:solidFill>
                        </a:rPr>
                        <a:t>,</a:t>
                      </a:r>
                      <a:r>
                        <a:rPr kumimoji="1" lang="ja-JP" altLang="en-US" b="0" dirty="0" smtClean="0">
                          <a:solidFill>
                            <a:schemeClr val="tx1"/>
                          </a:solidFill>
                        </a:rPr>
                        <a:t>０００万円以下</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１５％</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５０万円</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solidFill>
                          <a:schemeClr val="tx1"/>
                        </a:solidFill>
                      </a:endParaRPr>
                    </a:p>
                  </a:txBody>
                  <a:tcPr anchor="ctr">
                    <a:lnR w="9525" cap="flat" cmpd="sng" algn="ctr">
                      <a:solidFill>
                        <a:schemeClr val="tx1"/>
                      </a:solidFill>
                      <a:prstDash val="solid"/>
                      <a:round/>
                      <a:headEnd type="none" w="med" len="med"/>
                      <a:tailEnd type="none" w="med" len="med"/>
                    </a:lnR>
                    <a:lnT w="12700" cmpd="sng">
                      <a:noFill/>
                    </a:lnT>
                    <a:lnB w="12700" cmpd="sng">
                      <a:noFill/>
                    </a:lnB>
                    <a:solidFill>
                      <a:schemeClr val="bg1"/>
                    </a:solidFill>
                  </a:tcPr>
                </a:tc>
                <a:tc>
                  <a:txBody>
                    <a:bodyPr/>
                    <a:lstStyle/>
                    <a:p>
                      <a:pPr algn="ctr"/>
                      <a:r>
                        <a:rPr kumimoji="1" lang="ja-JP" altLang="en-US" b="0" dirty="0" smtClean="0">
                          <a:solidFill>
                            <a:schemeClr val="tx1"/>
                          </a:solidFill>
                        </a:rPr>
                        <a:t>１５％</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５０万円</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810433"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３</a:t>
                      </a:r>
                      <a:r>
                        <a:rPr kumimoji="1" lang="en-US" altLang="ja-JP" b="0" dirty="0" smtClean="0">
                          <a:solidFill>
                            <a:schemeClr val="tx1"/>
                          </a:solidFill>
                        </a:rPr>
                        <a:t>,</a:t>
                      </a:r>
                      <a:r>
                        <a:rPr kumimoji="1" lang="ja-JP" altLang="en-US" b="0" dirty="0" smtClean="0">
                          <a:solidFill>
                            <a:schemeClr val="tx1"/>
                          </a:solidFill>
                        </a:rPr>
                        <a:t>０００万円超　～　５</a:t>
                      </a:r>
                      <a:r>
                        <a:rPr kumimoji="1" lang="en-US" altLang="ja-JP" b="0" dirty="0" smtClean="0">
                          <a:solidFill>
                            <a:schemeClr val="tx1"/>
                          </a:solidFill>
                        </a:rPr>
                        <a:t>,</a:t>
                      </a:r>
                      <a:r>
                        <a:rPr kumimoji="1" lang="ja-JP" altLang="en-US" b="0" dirty="0" smtClean="0">
                          <a:solidFill>
                            <a:schemeClr val="tx1"/>
                          </a:solidFill>
                        </a:rPr>
                        <a:t>０００万円以下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２０％</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２００万円</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solidFill>
                          <a:schemeClr val="tx1"/>
                        </a:solidFill>
                      </a:endParaRPr>
                    </a:p>
                  </a:txBody>
                  <a:tcPr anchor="ctr">
                    <a:lnR w="9525" cap="flat" cmpd="sng" algn="ctr">
                      <a:solidFill>
                        <a:schemeClr val="tx1"/>
                      </a:solidFill>
                      <a:prstDash val="solid"/>
                      <a:round/>
                      <a:headEnd type="none" w="med" len="med"/>
                      <a:tailEnd type="none" w="med" len="med"/>
                    </a:lnR>
                    <a:lnT w="12700" cmpd="sng">
                      <a:noFill/>
                    </a:lnT>
                    <a:solidFill>
                      <a:schemeClr val="bg1"/>
                    </a:solidFill>
                  </a:tcPr>
                </a:tc>
                <a:tc>
                  <a:txBody>
                    <a:bodyPr/>
                    <a:lstStyle/>
                    <a:p>
                      <a:pPr algn="ctr"/>
                      <a:r>
                        <a:rPr kumimoji="1" lang="ja-JP" altLang="en-US" b="0" dirty="0" smtClean="0">
                          <a:solidFill>
                            <a:schemeClr val="tx1"/>
                          </a:solidFill>
                        </a:rPr>
                        <a:t>２０％</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２００万円</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l" defTabSz="810433"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　　５</a:t>
                      </a:r>
                      <a:r>
                        <a:rPr kumimoji="1" lang="en-US" altLang="ja-JP" b="0" dirty="0" smtClean="0">
                          <a:solidFill>
                            <a:schemeClr val="tx1"/>
                          </a:solidFill>
                        </a:rPr>
                        <a:t>,</a:t>
                      </a:r>
                      <a:r>
                        <a:rPr kumimoji="1" lang="ja-JP" altLang="en-US" b="0" dirty="0" smtClean="0">
                          <a:solidFill>
                            <a:schemeClr val="tx1"/>
                          </a:solidFill>
                        </a:rPr>
                        <a:t>０００万円超　～　１億円以下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３０％</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７００万円</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p>
                  </a:txBody>
                  <a:tcPr>
                    <a:solidFill>
                      <a:srgbClr val="FFC000"/>
                    </a:solidFill>
                  </a:tcPr>
                </a:tc>
                <a:tc>
                  <a:txBody>
                    <a:bodyPr/>
                    <a:lstStyle/>
                    <a:p>
                      <a:pPr algn="ctr"/>
                      <a:r>
                        <a:rPr kumimoji="1" lang="ja-JP" altLang="en-US" b="0" dirty="0" smtClean="0">
                          <a:solidFill>
                            <a:schemeClr val="tx1"/>
                          </a:solidFill>
                        </a:rPr>
                        <a:t>３０％</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７００万円</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l" defTabSz="810433"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　　　 　　１億円超　～　２億円以下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b="0" dirty="0" smtClean="0">
                          <a:solidFill>
                            <a:schemeClr val="tx1"/>
                          </a:solidFill>
                        </a:rPr>
                        <a:t>４０％</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2">
                  <a:txBody>
                    <a:bodyPr/>
                    <a:lstStyle/>
                    <a:p>
                      <a:pPr algn="r"/>
                      <a:r>
                        <a:rPr kumimoji="1" lang="ja-JP" altLang="en-US" b="0" dirty="0" smtClean="0">
                          <a:solidFill>
                            <a:schemeClr val="tx1"/>
                          </a:solidFill>
                        </a:rPr>
                        <a:t>１</a:t>
                      </a:r>
                      <a:r>
                        <a:rPr kumimoji="1" lang="en-US" altLang="ja-JP" b="0" dirty="0" smtClean="0">
                          <a:solidFill>
                            <a:schemeClr val="tx1"/>
                          </a:solidFill>
                        </a:rPr>
                        <a:t>,</a:t>
                      </a:r>
                      <a:r>
                        <a:rPr kumimoji="1" lang="ja-JP" altLang="en-US" b="0" dirty="0" smtClean="0">
                          <a:solidFill>
                            <a:schemeClr val="tx1"/>
                          </a:solidFill>
                        </a:rPr>
                        <a:t>７００万円</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p>
                  </a:txBody>
                  <a:tcPr>
                    <a:solidFill>
                      <a:srgbClr val="FFC000"/>
                    </a:solidFill>
                  </a:tcPr>
                </a:tc>
                <a:tc>
                  <a:txBody>
                    <a:bodyPr/>
                    <a:lstStyle/>
                    <a:p>
                      <a:pPr algn="ctr"/>
                      <a:r>
                        <a:rPr kumimoji="1" lang="ja-JP" altLang="en-US" b="0" dirty="0" smtClean="0">
                          <a:solidFill>
                            <a:schemeClr val="tx1"/>
                          </a:solidFill>
                        </a:rPr>
                        <a:t>４０％</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１</a:t>
                      </a:r>
                      <a:r>
                        <a:rPr kumimoji="1" lang="en-US" altLang="ja-JP" b="0" dirty="0" smtClean="0">
                          <a:solidFill>
                            <a:schemeClr val="tx1"/>
                          </a:solidFill>
                        </a:rPr>
                        <a:t>,</a:t>
                      </a:r>
                      <a:r>
                        <a:rPr kumimoji="1" lang="ja-JP" altLang="en-US" b="0" dirty="0" smtClean="0">
                          <a:solidFill>
                            <a:schemeClr val="tx1"/>
                          </a:solidFill>
                        </a:rPr>
                        <a:t>７００万円</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l" defTabSz="810433"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　　　 　　２億円超　～　３億円以下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a:p>
                  </a:txBody>
                  <a:tcPr>
                    <a:solidFill>
                      <a:srgbClr val="FFC000"/>
                    </a:solidFill>
                  </a:tcPr>
                </a:tc>
                <a:tc vMerge="1">
                  <a:txBody>
                    <a:bodyPr/>
                    <a:lstStyle/>
                    <a:p>
                      <a:endParaRPr kumimoji="1" lang="ja-JP" altLang="en-US" b="0"/>
                    </a:p>
                  </a:txBody>
                  <a:tcPr>
                    <a:solidFill>
                      <a:srgbClr val="FFC000"/>
                    </a:solidFill>
                  </a:tcPr>
                </a:tc>
                <a:tc vMerge="1">
                  <a:txBody>
                    <a:bodyPr/>
                    <a:lstStyle/>
                    <a:p>
                      <a:endParaRPr kumimoji="1" lang="ja-JP" altLang="en-US" b="0" dirty="0"/>
                    </a:p>
                  </a:txBody>
                  <a:tcPr>
                    <a:solidFill>
                      <a:srgbClr val="FFC000"/>
                    </a:solidFill>
                  </a:tcPr>
                </a:tc>
                <a:tc>
                  <a:txBody>
                    <a:bodyPr/>
                    <a:lstStyle/>
                    <a:p>
                      <a:pPr algn="ctr"/>
                      <a:r>
                        <a:rPr kumimoji="1" lang="ja-JP" altLang="en-US" b="0" dirty="0" smtClean="0">
                          <a:solidFill>
                            <a:schemeClr val="tx1"/>
                          </a:solidFill>
                        </a:rPr>
                        <a:t>４５％</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BD9FF"/>
                    </a:solidFill>
                  </a:tcPr>
                </a:tc>
                <a:tc>
                  <a:txBody>
                    <a:bodyPr/>
                    <a:lstStyle/>
                    <a:p>
                      <a:pPr algn="r"/>
                      <a:r>
                        <a:rPr kumimoji="1" lang="ja-JP" altLang="en-US" b="0" dirty="0" smtClean="0">
                          <a:solidFill>
                            <a:schemeClr val="tx1"/>
                          </a:solidFill>
                        </a:rPr>
                        <a:t>２</a:t>
                      </a:r>
                      <a:r>
                        <a:rPr kumimoji="1" lang="en-US" altLang="ja-JP" b="0" dirty="0" smtClean="0">
                          <a:solidFill>
                            <a:schemeClr val="tx1"/>
                          </a:solidFill>
                        </a:rPr>
                        <a:t>,</a:t>
                      </a:r>
                      <a:r>
                        <a:rPr kumimoji="1" lang="ja-JP" altLang="en-US" b="0" dirty="0" smtClean="0">
                          <a:solidFill>
                            <a:schemeClr val="tx1"/>
                          </a:solidFill>
                        </a:rPr>
                        <a:t>７００万円</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BD9FF"/>
                    </a:solidFill>
                  </a:tcPr>
                </a:tc>
              </a:tr>
              <a:tr h="370840">
                <a:tc>
                  <a:txBody>
                    <a:bodyPr/>
                    <a:lstStyle/>
                    <a:p>
                      <a:pPr marL="0" marR="0" indent="0" algn="l" defTabSz="810433"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　　　 　　３億円超　～　６億円以下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b="0" dirty="0" smtClean="0">
                          <a:solidFill>
                            <a:schemeClr val="tx1"/>
                          </a:solidFill>
                        </a:rPr>
                        <a:t>５０％</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2">
                  <a:txBody>
                    <a:bodyPr/>
                    <a:lstStyle/>
                    <a:p>
                      <a:pPr algn="r"/>
                      <a:r>
                        <a:rPr kumimoji="1" lang="ja-JP" altLang="en-US" b="0" dirty="0" smtClean="0">
                          <a:solidFill>
                            <a:schemeClr val="tx1"/>
                          </a:solidFill>
                        </a:rPr>
                        <a:t>４</a:t>
                      </a:r>
                      <a:r>
                        <a:rPr kumimoji="1" lang="en-US" altLang="ja-JP" b="0" dirty="0" smtClean="0">
                          <a:solidFill>
                            <a:schemeClr val="tx1"/>
                          </a:solidFill>
                        </a:rPr>
                        <a:t>,</a:t>
                      </a:r>
                      <a:r>
                        <a:rPr kumimoji="1" lang="ja-JP" altLang="en-US" b="0" dirty="0" smtClean="0">
                          <a:solidFill>
                            <a:schemeClr val="tx1"/>
                          </a:solidFill>
                        </a:rPr>
                        <a:t>７００万円</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p>
                  </a:txBody>
                  <a:tcPr>
                    <a:solidFill>
                      <a:srgbClr val="FFC000"/>
                    </a:solidFill>
                  </a:tcPr>
                </a:tc>
                <a:tc>
                  <a:txBody>
                    <a:bodyPr/>
                    <a:lstStyle/>
                    <a:p>
                      <a:pPr algn="ctr"/>
                      <a:r>
                        <a:rPr kumimoji="1" lang="ja-JP" altLang="en-US" b="0" dirty="0" smtClean="0">
                          <a:solidFill>
                            <a:schemeClr val="tx1"/>
                          </a:solidFill>
                        </a:rPr>
                        <a:t>５０％</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BD9FF"/>
                    </a:solidFill>
                  </a:tcPr>
                </a:tc>
                <a:tc>
                  <a:txBody>
                    <a:bodyPr/>
                    <a:lstStyle/>
                    <a:p>
                      <a:pPr algn="r"/>
                      <a:r>
                        <a:rPr kumimoji="1" lang="ja-JP" altLang="en-US" b="0" dirty="0" smtClean="0">
                          <a:solidFill>
                            <a:schemeClr val="tx1"/>
                          </a:solidFill>
                        </a:rPr>
                        <a:t>４</a:t>
                      </a:r>
                      <a:r>
                        <a:rPr kumimoji="1" lang="en-US" altLang="ja-JP" b="0" dirty="0" smtClean="0">
                          <a:solidFill>
                            <a:schemeClr val="tx1"/>
                          </a:solidFill>
                        </a:rPr>
                        <a:t>,</a:t>
                      </a:r>
                      <a:r>
                        <a:rPr kumimoji="1" lang="ja-JP" altLang="en-US" b="0" dirty="0" smtClean="0">
                          <a:solidFill>
                            <a:schemeClr val="tx1"/>
                          </a:solidFill>
                        </a:rPr>
                        <a:t>２００万円</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BD9FF"/>
                    </a:solidFill>
                  </a:tcPr>
                </a:tc>
              </a:tr>
              <a:tr h="370840">
                <a:tc>
                  <a:txBody>
                    <a:bodyPr/>
                    <a:lstStyle/>
                    <a:p>
                      <a:r>
                        <a:rPr kumimoji="1" lang="ja-JP" altLang="en-US" b="0" dirty="0" smtClean="0">
                          <a:solidFill>
                            <a:schemeClr val="tx1"/>
                          </a:solidFill>
                        </a:rPr>
                        <a:t>　　　 　　６億円超　～</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a:p>
                  </a:txBody>
                  <a:tcPr>
                    <a:solidFill>
                      <a:srgbClr val="FFC000"/>
                    </a:solidFill>
                  </a:tcPr>
                </a:tc>
                <a:tc vMerge="1">
                  <a:txBody>
                    <a:bodyPr/>
                    <a:lstStyle/>
                    <a:p>
                      <a:endParaRPr kumimoji="1" lang="ja-JP" altLang="en-US" b="0"/>
                    </a:p>
                  </a:txBody>
                  <a:tcPr>
                    <a:solidFill>
                      <a:srgbClr val="FFC000"/>
                    </a:solidFill>
                  </a:tcPr>
                </a:tc>
                <a:tc vMerge="1">
                  <a:txBody>
                    <a:bodyPr/>
                    <a:lstStyle/>
                    <a:p>
                      <a:endParaRPr kumimoji="1" lang="ja-JP" altLang="en-US" b="0" dirty="0"/>
                    </a:p>
                  </a:txBody>
                  <a:tcPr>
                    <a:solidFill>
                      <a:srgbClr val="FFC000"/>
                    </a:solidFill>
                  </a:tcPr>
                </a:tc>
                <a:tc>
                  <a:txBody>
                    <a:bodyPr/>
                    <a:lstStyle/>
                    <a:p>
                      <a:pPr algn="ctr"/>
                      <a:r>
                        <a:rPr kumimoji="1" lang="ja-JP" altLang="en-US" b="0" dirty="0" smtClean="0">
                          <a:solidFill>
                            <a:schemeClr val="tx1"/>
                          </a:solidFill>
                        </a:rPr>
                        <a:t>５５％</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BD9FF"/>
                    </a:solidFill>
                  </a:tcPr>
                </a:tc>
                <a:tc>
                  <a:txBody>
                    <a:bodyPr/>
                    <a:lstStyle/>
                    <a:p>
                      <a:pPr algn="r"/>
                      <a:r>
                        <a:rPr kumimoji="1" lang="ja-JP" altLang="en-US" b="0" dirty="0" smtClean="0">
                          <a:solidFill>
                            <a:schemeClr val="tx1"/>
                          </a:solidFill>
                        </a:rPr>
                        <a:t>７</a:t>
                      </a:r>
                      <a:r>
                        <a:rPr kumimoji="1" lang="en-US" altLang="ja-JP" b="0" dirty="0" smtClean="0">
                          <a:solidFill>
                            <a:schemeClr val="tx1"/>
                          </a:solidFill>
                        </a:rPr>
                        <a:t>,</a:t>
                      </a:r>
                      <a:r>
                        <a:rPr kumimoji="1" lang="ja-JP" altLang="en-US" b="0" dirty="0" smtClean="0">
                          <a:solidFill>
                            <a:schemeClr val="tx1"/>
                          </a:solidFill>
                        </a:rPr>
                        <a:t>２００万円</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BD9FF"/>
                    </a:solidFill>
                  </a:tcPr>
                </a:tc>
              </a:tr>
            </a:tbl>
          </a:graphicData>
        </a:graphic>
      </p:graphicFrame>
      <p:sp>
        <p:nvSpPr>
          <p:cNvPr id="4" name="右矢印 3"/>
          <p:cNvSpPr/>
          <p:nvPr/>
        </p:nvSpPr>
        <p:spPr>
          <a:xfrm>
            <a:off x="6267634" y="3320257"/>
            <a:ext cx="230819" cy="1180730"/>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98697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000"/>
            <a:ext cx="7457243" cy="338554"/>
          </a:xfrm>
          <a:prstGeom prst="rect">
            <a:avLst/>
          </a:prstGeom>
          <a:noFill/>
        </p:spPr>
        <p:txBody>
          <a:bodyPr wrap="square" rtlCol="0">
            <a:spAutoFit/>
          </a:bodyPr>
          <a:lstStyle/>
          <a:p>
            <a:r>
              <a:rPr lang="ja-JP" altLang="en-US" u="sng" dirty="0"/>
              <a:t>税額控除等</a:t>
            </a:r>
            <a:endParaRPr kumimoji="1" lang="en-US" altLang="ja-JP" u="sng" dirty="0" smtClean="0"/>
          </a:p>
        </p:txBody>
      </p:sp>
      <p:sp>
        <p:nvSpPr>
          <p:cNvPr id="4" name="テキスト ボックス 3"/>
          <p:cNvSpPr txBox="1"/>
          <p:nvPr/>
        </p:nvSpPr>
        <p:spPr>
          <a:xfrm>
            <a:off x="497149" y="1549995"/>
            <a:ext cx="8398275" cy="4770537"/>
          </a:xfrm>
          <a:prstGeom prst="rect">
            <a:avLst/>
          </a:prstGeom>
          <a:noFill/>
        </p:spPr>
        <p:txBody>
          <a:bodyPr wrap="square" rtlCol="0">
            <a:spAutoFit/>
          </a:bodyPr>
          <a:lstStyle/>
          <a:p>
            <a:r>
              <a:rPr lang="ja-JP" altLang="en-US" dirty="0" smtClean="0"/>
              <a:t>・配偶者の税額軽減</a:t>
            </a:r>
            <a:endParaRPr lang="en-US" altLang="ja-JP" dirty="0" smtClean="0"/>
          </a:p>
          <a:p>
            <a:r>
              <a:rPr kumimoji="1" lang="ja-JP" altLang="en-US" dirty="0"/>
              <a:t>　</a:t>
            </a:r>
            <a:r>
              <a:rPr kumimoji="1" lang="ja-JP" altLang="en-US" dirty="0" smtClean="0"/>
              <a:t>　　　　　　　　　　　　　　　　　　　　　　　　　・配偶者が取得した遺産の価格</a:t>
            </a:r>
            <a:endParaRPr lang="en-US" altLang="ja-JP" dirty="0"/>
          </a:p>
          <a:p>
            <a:r>
              <a:rPr kumimoji="1" lang="ja-JP" altLang="en-US" dirty="0" smtClean="0"/>
              <a:t>　　　　　　　　　　　　　　　　　　　　　　　　　　・遺産の総額</a:t>
            </a:r>
            <a:r>
              <a:rPr kumimoji="1" lang="en-US" altLang="ja-JP" dirty="0" smtClean="0"/>
              <a:t>×</a:t>
            </a:r>
            <a:r>
              <a:rPr kumimoji="1" lang="ja-JP" altLang="en-US" dirty="0" smtClean="0"/>
              <a:t>配偶者の法定相続割合　　少</a:t>
            </a:r>
            <a:endParaRPr lang="en-US" altLang="ja-JP" dirty="0" smtClean="0"/>
          </a:p>
          <a:p>
            <a:r>
              <a:rPr kumimoji="1" lang="ja-JP" altLang="en-US" dirty="0"/>
              <a:t>　</a:t>
            </a:r>
            <a:r>
              <a:rPr kumimoji="1" lang="ja-JP" altLang="en-US" dirty="0" smtClean="0"/>
              <a:t>　　　　　　　　　　　　　　　　　　　　　　　　　　　　　　　　　　　　（</a:t>
            </a:r>
            <a:r>
              <a:rPr kumimoji="1" lang="ja-JP" altLang="en-US" dirty="0" smtClean="0">
                <a:solidFill>
                  <a:srgbClr val="FF0000"/>
                </a:solidFill>
              </a:rPr>
              <a:t>最低１６</a:t>
            </a:r>
            <a:r>
              <a:rPr kumimoji="1" lang="en-US" altLang="ja-JP" dirty="0" smtClean="0">
                <a:solidFill>
                  <a:srgbClr val="FF0000"/>
                </a:solidFill>
              </a:rPr>
              <a:t>,</a:t>
            </a:r>
            <a:r>
              <a:rPr kumimoji="1" lang="ja-JP" altLang="en-US" dirty="0" smtClean="0">
                <a:solidFill>
                  <a:srgbClr val="FF0000"/>
                </a:solidFill>
              </a:rPr>
              <a:t>０００万円</a:t>
            </a:r>
            <a:r>
              <a:rPr kumimoji="1" lang="ja-JP" altLang="en-US" dirty="0" smtClean="0"/>
              <a:t>）</a:t>
            </a:r>
            <a:endParaRPr kumimoji="1" lang="en-US" altLang="ja-JP" dirty="0" smtClean="0"/>
          </a:p>
          <a:p>
            <a:r>
              <a:rPr lang="ja-JP" altLang="en-US" dirty="0" smtClean="0"/>
              <a:t>　　各相続人</a:t>
            </a:r>
            <a:r>
              <a:rPr lang="ja-JP" altLang="en-US" dirty="0"/>
              <a:t>の税額</a:t>
            </a:r>
            <a:r>
              <a:rPr lang="ja-JP" altLang="en-US" dirty="0" smtClean="0"/>
              <a:t>の</a:t>
            </a:r>
            <a:r>
              <a:rPr lang="ja-JP" altLang="en-US" dirty="0"/>
              <a:t>総額（合算金額</a:t>
            </a:r>
            <a:r>
              <a:rPr lang="ja-JP" altLang="en-US" dirty="0" smtClean="0"/>
              <a:t>）</a:t>
            </a:r>
            <a:r>
              <a:rPr lang="en-US" altLang="ja-JP" dirty="0" smtClean="0"/>
              <a:t>×</a:t>
            </a:r>
            <a:endParaRPr kumimoji="1" lang="en-US" altLang="ja-JP" dirty="0" smtClean="0"/>
          </a:p>
          <a:p>
            <a:r>
              <a:rPr kumimoji="1" lang="ja-JP" altLang="en-US" dirty="0" smtClean="0"/>
              <a:t>　　　　　　　　　　　　　　　　　　　　　　　　　　　　　　　　　　　　遺産の総額</a:t>
            </a:r>
            <a:endParaRPr kumimoji="1" lang="en-US" altLang="ja-JP" dirty="0" smtClean="0"/>
          </a:p>
          <a:p>
            <a:r>
              <a:rPr lang="ja-JP" altLang="en-US" dirty="0" smtClean="0"/>
              <a:t>・未成年者控除</a:t>
            </a:r>
            <a:endParaRPr lang="en-US" altLang="ja-JP" dirty="0" smtClean="0"/>
          </a:p>
          <a:p>
            <a:r>
              <a:rPr kumimoji="1" lang="ja-JP" altLang="en-US" dirty="0"/>
              <a:t>　</a:t>
            </a:r>
            <a:r>
              <a:rPr kumimoji="1" lang="ja-JP" altLang="en-US" dirty="0" smtClean="0"/>
              <a:t>　２０歳に達するまでの年数（端数切り上げ）</a:t>
            </a:r>
            <a:r>
              <a:rPr kumimoji="1" lang="en-US" altLang="ja-JP" dirty="0" smtClean="0"/>
              <a:t>×</a:t>
            </a:r>
            <a:r>
              <a:rPr kumimoji="1" lang="ja-JP" altLang="en-US" dirty="0" smtClean="0"/>
              <a:t>６万円　</a:t>
            </a:r>
            <a:r>
              <a:rPr kumimoji="1" lang="ja-JP" altLang="en-US" dirty="0" smtClean="0">
                <a:solidFill>
                  <a:schemeClr val="tx2">
                    <a:lumMod val="60000"/>
                    <a:lumOff val="40000"/>
                  </a:schemeClr>
                </a:solidFill>
              </a:rPr>
              <a:t>⇒　１０万円に引上げ</a:t>
            </a:r>
            <a:endParaRPr kumimoji="1" lang="en-US" altLang="ja-JP" dirty="0" smtClean="0">
              <a:solidFill>
                <a:schemeClr val="tx2">
                  <a:lumMod val="60000"/>
                  <a:lumOff val="40000"/>
                </a:schemeClr>
              </a:solidFill>
            </a:endParaRPr>
          </a:p>
          <a:p>
            <a:r>
              <a:rPr lang="ja-JP" altLang="en-US" dirty="0" smtClean="0"/>
              <a:t>・障害者控除</a:t>
            </a:r>
            <a:endParaRPr lang="en-US" altLang="ja-JP" dirty="0" smtClean="0"/>
          </a:p>
          <a:p>
            <a:r>
              <a:rPr kumimoji="1" lang="ja-JP" altLang="en-US" dirty="0"/>
              <a:t>　</a:t>
            </a:r>
            <a:r>
              <a:rPr kumimoji="1" lang="ja-JP" altLang="en-US" dirty="0" smtClean="0"/>
              <a:t>　８５歳に達するまでの年数（端数切り上げ）</a:t>
            </a:r>
            <a:r>
              <a:rPr kumimoji="1" lang="en-US" altLang="ja-JP" dirty="0" smtClean="0"/>
              <a:t>×</a:t>
            </a:r>
            <a:r>
              <a:rPr kumimoji="1" lang="ja-JP" altLang="en-US" dirty="0" smtClean="0"/>
              <a:t>６万円　</a:t>
            </a:r>
            <a:r>
              <a:rPr kumimoji="1" lang="ja-JP" altLang="en-US" dirty="0" smtClean="0">
                <a:solidFill>
                  <a:schemeClr val="tx2">
                    <a:lumMod val="60000"/>
                    <a:lumOff val="40000"/>
                  </a:schemeClr>
                </a:solidFill>
              </a:rPr>
              <a:t>⇒　１０万円に引上げ</a:t>
            </a:r>
            <a:endParaRPr kumimoji="1" lang="en-US" altLang="ja-JP" dirty="0" smtClean="0">
              <a:solidFill>
                <a:schemeClr val="tx2">
                  <a:lumMod val="60000"/>
                  <a:lumOff val="40000"/>
                </a:schemeClr>
              </a:solidFill>
            </a:endParaRPr>
          </a:p>
          <a:p>
            <a:r>
              <a:rPr lang="ja-JP" altLang="en-US" dirty="0"/>
              <a:t>　</a:t>
            </a:r>
            <a:r>
              <a:rPr lang="ja-JP" altLang="en-US" dirty="0" smtClean="0"/>
              <a:t>　　　　　　　　　　　　　　　　　　 （特別障害者は１２万円） </a:t>
            </a:r>
            <a:r>
              <a:rPr lang="ja-JP" altLang="en-US" dirty="0" smtClean="0">
                <a:solidFill>
                  <a:schemeClr val="tx2">
                    <a:lumMod val="60000"/>
                    <a:lumOff val="40000"/>
                  </a:schemeClr>
                </a:solidFill>
              </a:rPr>
              <a:t>⇒　２０万円に引上げ</a:t>
            </a:r>
            <a:endParaRPr lang="en-US" altLang="ja-JP" dirty="0" smtClean="0">
              <a:solidFill>
                <a:schemeClr val="tx2">
                  <a:lumMod val="60000"/>
                  <a:lumOff val="40000"/>
                </a:schemeClr>
              </a:solidFill>
            </a:endParaRPr>
          </a:p>
          <a:p>
            <a:r>
              <a:rPr kumimoji="1" lang="ja-JP" altLang="en-US" dirty="0" smtClean="0"/>
              <a:t>・相次相続控除</a:t>
            </a:r>
            <a:endParaRPr kumimoji="1" lang="en-US" altLang="ja-JP" dirty="0" smtClean="0"/>
          </a:p>
          <a:p>
            <a:r>
              <a:rPr lang="ja-JP" altLang="en-US" dirty="0"/>
              <a:t>　</a:t>
            </a:r>
            <a:r>
              <a:rPr lang="ja-JP" altLang="en-US" dirty="0" smtClean="0"/>
              <a:t>　被相続人が死亡前１０年以内に相続により財産を承継している場合には、経過年数に応じて</a:t>
            </a:r>
            <a:endParaRPr lang="en-US" altLang="ja-JP" dirty="0" smtClean="0"/>
          </a:p>
          <a:p>
            <a:r>
              <a:rPr kumimoji="1" lang="ja-JP" altLang="en-US" dirty="0"/>
              <a:t>　</a:t>
            </a:r>
            <a:r>
              <a:rPr kumimoji="1" lang="ja-JP" altLang="en-US" dirty="0" smtClean="0"/>
              <a:t>　前回の相続税の一定割合を今回控除する。</a:t>
            </a:r>
            <a:endParaRPr kumimoji="1" lang="en-US" altLang="ja-JP" dirty="0" smtClean="0"/>
          </a:p>
          <a:p>
            <a:r>
              <a:rPr lang="ja-JP" altLang="en-US" dirty="0" smtClean="0"/>
              <a:t>・その他、贈与税額控除、在外財産に対する控除など</a:t>
            </a:r>
            <a:endParaRPr lang="en-US" altLang="ja-JP" dirty="0" smtClean="0"/>
          </a:p>
          <a:p>
            <a:endParaRPr kumimoji="1" lang="en-US" altLang="ja-JP" dirty="0"/>
          </a:p>
          <a:p>
            <a:r>
              <a:rPr lang="ja-JP" altLang="en-US" dirty="0" smtClean="0"/>
              <a:t>・相続税額の２割加算</a:t>
            </a:r>
            <a:endParaRPr lang="en-US" altLang="ja-JP" dirty="0" smtClean="0"/>
          </a:p>
          <a:p>
            <a:r>
              <a:rPr kumimoji="1" lang="ja-JP" altLang="en-US" dirty="0"/>
              <a:t>　</a:t>
            </a:r>
            <a:r>
              <a:rPr kumimoji="1" lang="ja-JP" altLang="en-US" dirty="0" smtClean="0"/>
              <a:t>　被相続人の配偶者または１親等の血族（直系卑属の代襲相続人を含む）以外の者については、</a:t>
            </a:r>
            <a:endParaRPr kumimoji="1" lang="en-US" altLang="ja-JP" dirty="0" smtClean="0"/>
          </a:p>
          <a:p>
            <a:r>
              <a:rPr lang="ja-JP" altLang="en-US" dirty="0"/>
              <a:t>　</a:t>
            </a:r>
            <a:r>
              <a:rPr lang="ja-JP" altLang="en-US" dirty="0" smtClean="0"/>
              <a:t>　相続税額を２０％加算する。　⇒　</a:t>
            </a:r>
            <a:r>
              <a:rPr lang="ja-JP" altLang="en-US" dirty="0" smtClean="0">
                <a:solidFill>
                  <a:srgbClr val="FF0000"/>
                </a:solidFill>
              </a:rPr>
              <a:t>孫養子</a:t>
            </a:r>
            <a:r>
              <a:rPr lang="ja-JP" altLang="en-US" dirty="0" smtClean="0"/>
              <a:t>や</a:t>
            </a:r>
            <a:r>
              <a:rPr lang="ja-JP" altLang="en-US" dirty="0" smtClean="0">
                <a:solidFill>
                  <a:schemeClr val="tx2">
                    <a:lumMod val="60000"/>
                    <a:lumOff val="40000"/>
                  </a:schemeClr>
                </a:solidFill>
              </a:rPr>
              <a:t>相続時精算課税適用時の推定相続人でない孫</a:t>
            </a:r>
            <a:endParaRPr kumimoji="1" lang="en-US" altLang="ja-JP" dirty="0" smtClean="0">
              <a:solidFill>
                <a:schemeClr val="tx2">
                  <a:lumMod val="60000"/>
                  <a:lumOff val="40000"/>
                </a:schemeClr>
              </a:solidFill>
            </a:endParaRPr>
          </a:p>
        </p:txBody>
      </p:sp>
      <p:cxnSp>
        <p:nvCxnSpPr>
          <p:cNvPr id="6" name="直線コネクタ 5"/>
          <p:cNvCxnSpPr/>
          <p:nvPr/>
        </p:nvCxnSpPr>
        <p:spPr>
          <a:xfrm>
            <a:off x="4181382" y="2707688"/>
            <a:ext cx="374637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右中かっこ 7"/>
          <p:cNvSpPr/>
          <p:nvPr/>
        </p:nvSpPr>
        <p:spPr>
          <a:xfrm>
            <a:off x="7457243" y="1811043"/>
            <a:ext cx="124287" cy="745725"/>
          </a:xfrm>
          <a:prstGeom prst="rightBrace">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1092920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3500181" cy="338554"/>
          </a:xfrm>
          <a:prstGeom prst="rect">
            <a:avLst/>
          </a:prstGeom>
          <a:noFill/>
        </p:spPr>
        <p:txBody>
          <a:bodyPr wrap="square" rtlCol="0">
            <a:spAutoFit/>
          </a:bodyPr>
          <a:lstStyle/>
          <a:p>
            <a:r>
              <a:rPr lang="ja-JP" altLang="en-US" u="sng" dirty="0" smtClean="0"/>
              <a:t>相続人の範囲と法定相続分</a:t>
            </a:r>
            <a:endParaRPr kumimoji="1" lang="en-US" altLang="ja-JP" u="sng" dirty="0" smtClean="0"/>
          </a:p>
        </p:txBody>
      </p:sp>
      <p:sp>
        <p:nvSpPr>
          <p:cNvPr id="3" name="正方形/長方形 2"/>
          <p:cNvSpPr/>
          <p:nvPr/>
        </p:nvSpPr>
        <p:spPr>
          <a:xfrm>
            <a:off x="978164" y="4304199"/>
            <a:ext cx="393867" cy="390618"/>
          </a:xfrm>
          <a:prstGeom prst="rect">
            <a:avLst/>
          </a:prstGeom>
          <a:solidFill>
            <a:srgbClr val="FFFFCC"/>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円/楕円 3"/>
          <p:cNvSpPr/>
          <p:nvPr/>
        </p:nvSpPr>
        <p:spPr>
          <a:xfrm>
            <a:off x="2388090" y="4304199"/>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978164" y="5453859"/>
            <a:ext cx="393867" cy="4527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388090" y="5453859"/>
            <a:ext cx="381739" cy="4527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p:nvPr/>
        </p:nvCxnSpPr>
        <p:spPr>
          <a:xfrm>
            <a:off x="1372031" y="4487671"/>
            <a:ext cx="1016059"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886936" y="4499508"/>
            <a:ext cx="0" cy="58000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9" name="円/楕円 18"/>
          <p:cNvSpPr/>
          <p:nvPr/>
        </p:nvSpPr>
        <p:spPr>
          <a:xfrm>
            <a:off x="5274810" y="5453859"/>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864886" y="4314556"/>
            <a:ext cx="393867" cy="3906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5274810" y="4314556"/>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a:off x="4766782" y="4509865"/>
            <a:ext cx="0" cy="57409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1175097" y="5079516"/>
            <a:ext cx="0" cy="3684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1185004" y="5079516"/>
            <a:ext cx="140386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2578959" y="5079516"/>
            <a:ext cx="1" cy="3521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061819" y="5083956"/>
            <a:ext cx="0" cy="36398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4071723" y="5083956"/>
            <a:ext cx="70496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6724975" y="4316036"/>
            <a:ext cx="393867" cy="390618"/>
          </a:xfrm>
          <a:prstGeom prst="rect">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a:off x="8175804" y="4292362"/>
            <a:ext cx="381739" cy="390618"/>
          </a:xfrm>
          <a:prstGeom prst="ellipse">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331108" y="5453859"/>
            <a:ext cx="393867" cy="3906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7451465" y="5453859"/>
            <a:ext cx="393867" cy="390618"/>
          </a:xfrm>
          <a:prstGeom prst="rect">
            <a:avLst/>
          </a:prstGeom>
          <a:solidFill>
            <a:srgbClr val="FFFFCC"/>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a:off x="8175804" y="5431666"/>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 name="直線コネクタ 42"/>
          <p:cNvCxnSpPr/>
          <p:nvPr/>
        </p:nvCxnSpPr>
        <p:spPr>
          <a:xfrm>
            <a:off x="7328135" y="4511345"/>
            <a:ext cx="0" cy="61922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flipH="1">
            <a:off x="6534248" y="5130565"/>
            <a:ext cx="9907" cy="36398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7667920" y="5130565"/>
            <a:ext cx="0" cy="32329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6544155" y="5130565"/>
            <a:ext cx="1133672"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3864886" y="5471614"/>
            <a:ext cx="393867" cy="390618"/>
          </a:xfrm>
          <a:prstGeom prst="rect">
            <a:avLst/>
          </a:prstGeom>
          <a:solidFill>
            <a:srgbClr val="FFFFCC"/>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03682" y="1696844"/>
            <a:ext cx="7953861" cy="2523768"/>
          </a:xfrm>
          <a:prstGeom prst="rect">
            <a:avLst/>
          </a:prstGeom>
          <a:noFill/>
        </p:spPr>
        <p:txBody>
          <a:bodyPr wrap="square" rtlCol="0">
            <a:spAutoFit/>
          </a:bodyPr>
          <a:lstStyle/>
          <a:p>
            <a:r>
              <a:rPr lang="ja-JP" altLang="en-US" dirty="0" smtClean="0"/>
              <a:t>配偶者</a:t>
            </a:r>
            <a:r>
              <a:rPr lang="ja-JP" altLang="en-US" dirty="0"/>
              <a:t>は常に相続人と</a:t>
            </a:r>
            <a:r>
              <a:rPr lang="ja-JP" altLang="en-US" dirty="0" smtClean="0"/>
              <a:t>なる。配偶者</a:t>
            </a:r>
            <a:r>
              <a:rPr lang="ja-JP" altLang="en-US" dirty="0"/>
              <a:t>以外の人は、次の順序で配偶者</a:t>
            </a:r>
            <a:r>
              <a:rPr lang="ja-JP" altLang="en-US" dirty="0" smtClean="0"/>
              <a:t>と共に</a:t>
            </a:r>
            <a:r>
              <a:rPr lang="ja-JP" altLang="en-US" dirty="0"/>
              <a:t>相続人に</a:t>
            </a:r>
            <a:r>
              <a:rPr lang="ja-JP" altLang="en-US" dirty="0" smtClean="0"/>
              <a:t>なる。</a:t>
            </a:r>
            <a:endParaRPr lang="ja-JP" altLang="en-US" dirty="0"/>
          </a:p>
          <a:p>
            <a:r>
              <a:rPr lang="ja-JP" altLang="en-US" dirty="0"/>
              <a:t>　</a:t>
            </a:r>
            <a:r>
              <a:rPr lang="ja-JP" altLang="en-US" dirty="0" smtClean="0"/>
              <a:t>　　　　　　　　　　　　　　　　　　　　　　　　　　　　　　　　　　　　　　　　　　　（　）内は法定相続分</a:t>
            </a:r>
            <a:endParaRPr lang="ja-JP" altLang="en-US" dirty="0"/>
          </a:p>
          <a:p>
            <a:r>
              <a:rPr lang="ja-JP" altLang="en-US" dirty="0" smtClean="0"/>
              <a:t>　第１順位　　死亡</a:t>
            </a:r>
            <a:r>
              <a:rPr lang="ja-JP" altLang="en-US" dirty="0"/>
              <a:t>した人の</a:t>
            </a:r>
            <a:r>
              <a:rPr lang="ja-JP" altLang="en-US" dirty="0" smtClean="0"/>
              <a:t>子ども</a:t>
            </a:r>
            <a:r>
              <a:rPr lang="en-US" altLang="ja-JP" dirty="0" smtClean="0"/>
              <a:t>(</a:t>
            </a:r>
            <a:r>
              <a:rPr lang="ja-JP" altLang="en-US" dirty="0" smtClean="0"/>
              <a:t>２人</a:t>
            </a:r>
            <a:r>
              <a:rPr lang="ja-JP" altLang="en-US" dirty="0"/>
              <a:t>以上のとき</a:t>
            </a:r>
            <a:r>
              <a:rPr lang="ja-JP" altLang="en-US" dirty="0" smtClean="0"/>
              <a:t>は全員で１／２</a:t>
            </a:r>
            <a:r>
              <a:rPr lang="en-US" altLang="ja-JP" dirty="0" smtClean="0"/>
              <a:t>)</a:t>
            </a:r>
            <a:endParaRPr lang="ja-JP" altLang="en-US" dirty="0"/>
          </a:p>
          <a:p>
            <a:r>
              <a:rPr lang="ja-JP" altLang="en-US" dirty="0"/>
              <a:t>　</a:t>
            </a:r>
            <a:r>
              <a:rPr lang="ja-JP" altLang="en-US" dirty="0" smtClean="0"/>
              <a:t>　　</a:t>
            </a:r>
            <a:r>
              <a:rPr lang="ja-JP" altLang="en-US" sz="1400" b="1" dirty="0" smtClean="0"/>
              <a:t>その子どもが</a:t>
            </a:r>
            <a:r>
              <a:rPr lang="ja-JP" altLang="en-US" sz="1400" b="1" dirty="0"/>
              <a:t>既に死亡しているときは、その</a:t>
            </a:r>
            <a:r>
              <a:rPr lang="ja-JP" altLang="en-US" sz="1400" b="1" dirty="0" smtClean="0"/>
              <a:t>子どもの</a:t>
            </a:r>
            <a:r>
              <a:rPr lang="ja-JP" altLang="en-US" sz="1400" b="1" dirty="0"/>
              <a:t>直系</a:t>
            </a:r>
            <a:r>
              <a:rPr lang="ja-JP" altLang="en-US" sz="1400" b="1" dirty="0" smtClean="0"/>
              <a:t>卑属</a:t>
            </a:r>
            <a:r>
              <a:rPr lang="ja-JP" altLang="en-US" sz="1400" b="1" dirty="0"/>
              <a:t>（</a:t>
            </a:r>
            <a:r>
              <a:rPr lang="ja-JP" altLang="en-US" sz="1400" b="1" dirty="0" smtClean="0"/>
              <a:t>子供や孫）が相続人となる。</a:t>
            </a:r>
            <a:endParaRPr lang="en-US" altLang="ja-JP" sz="1400" b="1" dirty="0" smtClean="0"/>
          </a:p>
          <a:p>
            <a:r>
              <a:rPr lang="ja-JP" altLang="en-US" dirty="0" smtClean="0"/>
              <a:t>　第</a:t>
            </a:r>
            <a:r>
              <a:rPr lang="ja-JP" altLang="en-US" dirty="0"/>
              <a:t>２</a:t>
            </a:r>
            <a:r>
              <a:rPr lang="ja-JP" altLang="en-US" dirty="0" smtClean="0"/>
              <a:t>順位　　死亡</a:t>
            </a:r>
            <a:r>
              <a:rPr lang="ja-JP" altLang="en-US" dirty="0"/>
              <a:t>した人の直系</a:t>
            </a:r>
            <a:r>
              <a:rPr lang="ja-JP" altLang="en-US" dirty="0" smtClean="0"/>
              <a:t>尊属</a:t>
            </a:r>
            <a:r>
              <a:rPr lang="en-US" altLang="ja-JP" dirty="0" smtClean="0"/>
              <a:t>(</a:t>
            </a:r>
            <a:r>
              <a:rPr lang="ja-JP" altLang="en-US" dirty="0" smtClean="0"/>
              <a:t>２人</a:t>
            </a:r>
            <a:r>
              <a:rPr lang="ja-JP" altLang="en-US" dirty="0"/>
              <a:t>以上のとき</a:t>
            </a:r>
            <a:r>
              <a:rPr lang="ja-JP" altLang="en-US" dirty="0" smtClean="0"/>
              <a:t>は全員で１／３</a:t>
            </a:r>
            <a:r>
              <a:rPr lang="en-US" altLang="ja-JP" dirty="0" smtClean="0"/>
              <a:t>)</a:t>
            </a:r>
            <a:endParaRPr lang="ja-JP" altLang="en-US" dirty="0"/>
          </a:p>
          <a:p>
            <a:r>
              <a:rPr lang="ja-JP" altLang="en-US" dirty="0"/>
              <a:t>　</a:t>
            </a:r>
            <a:r>
              <a:rPr lang="ja-JP" altLang="en-US" dirty="0" smtClean="0"/>
              <a:t>　　</a:t>
            </a:r>
            <a:r>
              <a:rPr lang="ja-JP" altLang="en-US" sz="1400" b="1" dirty="0" smtClean="0"/>
              <a:t>父母</a:t>
            </a:r>
            <a:r>
              <a:rPr lang="ja-JP" altLang="en-US" sz="1400" b="1" dirty="0"/>
              <a:t>も祖父母もいるときは</a:t>
            </a:r>
            <a:r>
              <a:rPr lang="ja-JP" altLang="en-US" sz="1400" b="1" dirty="0" smtClean="0"/>
              <a:t>、父母</a:t>
            </a:r>
            <a:r>
              <a:rPr lang="ja-JP" altLang="en-US" sz="1400" b="1" dirty="0"/>
              <a:t>の方を</a:t>
            </a:r>
            <a:r>
              <a:rPr lang="ja-JP" altLang="en-US" sz="1400" b="1" dirty="0" smtClean="0"/>
              <a:t>優先</a:t>
            </a:r>
            <a:r>
              <a:rPr lang="ja-JP" altLang="en-US" sz="1400" b="1" dirty="0"/>
              <a:t>する</a:t>
            </a:r>
            <a:r>
              <a:rPr lang="ja-JP" altLang="en-US" sz="1400" b="1" dirty="0" smtClean="0"/>
              <a:t>。</a:t>
            </a:r>
            <a:endParaRPr lang="ja-JP" altLang="en-US" sz="1400" b="1" dirty="0"/>
          </a:p>
          <a:p>
            <a:r>
              <a:rPr lang="ja-JP" altLang="en-US" dirty="0" smtClean="0"/>
              <a:t>　第</a:t>
            </a:r>
            <a:r>
              <a:rPr lang="ja-JP" altLang="en-US" dirty="0"/>
              <a:t>３</a:t>
            </a:r>
            <a:r>
              <a:rPr lang="ja-JP" altLang="en-US" dirty="0" smtClean="0"/>
              <a:t>順位　死亡</a:t>
            </a:r>
            <a:r>
              <a:rPr lang="ja-JP" altLang="en-US" dirty="0"/>
              <a:t>した人の兄弟</a:t>
            </a:r>
            <a:r>
              <a:rPr lang="ja-JP" altLang="en-US" dirty="0" smtClean="0"/>
              <a:t>姉妹</a:t>
            </a:r>
            <a:r>
              <a:rPr lang="en-US" altLang="ja-JP" dirty="0" smtClean="0"/>
              <a:t>(</a:t>
            </a:r>
            <a:r>
              <a:rPr lang="ja-JP" altLang="en-US" dirty="0"/>
              <a:t>２</a:t>
            </a:r>
            <a:r>
              <a:rPr lang="ja-JP" altLang="en-US" dirty="0" smtClean="0"/>
              <a:t>人</a:t>
            </a:r>
            <a:r>
              <a:rPr lang="ja-JP" altLang="en-US" dirty="0"/>
              <a:t>以上のとき</a:t>
            </a:r>
            <a:r>
              <a:rPr lang="ja-JP" altLang="en-US" dirty="0" smtClean="0"/>
              <a:t>は全員で１／４</a:t>
            </a:r>
            <a:r>
              <a:rPr lang="en-US" altLang="ja-JP" dirty="0" smtClean="0"/>
              <a:t>)</a:t>
            </a:r>
            <a:endParaRPr lang="ja-JP" altLang="en-US" dirty="0"/>
          </a:p>
          <a:p>
            <a:r>
              <a:rPr lang="ja-JP" altLang="en-US" dirty="0"/>
              <a:t>　</a:t>
            </a:r>
            <a:r>
              <a:rPr lang="ja-JP" altLang="en-US" dirty="0" smtClean="0"/>
              <a:t>　　</a:t>
            </a:r>
            <a:r>
              <a:rPr lang="ja-JP" altLang="en-US" sz="1400" b="1" dirty="0" smtClean="0"/>
              <a:t>兄弟</a:t>
            </a:r>
            <a:r>
              <a:rPr lang="ja-JP" altLang="en-US" sz="1400" b="1" dirty="0"/>
              <a:t>姉妹が既に死亡しているときは、</a:t>
            </a:r>
            <a:r>
              <a:rPr lang="ja-JP" altLang="en-US" sz="1400" b="1" dirty="0" smtClean="0"/>
              <a:t>その子どもが</a:t>
            </a:r>
            <a:r>
              <a:rPr lang="ja-JP" altLang="en-US" sz="1400" b="1" dirty="0"/>
              <a:t>相続人と</a:t>
            </a:r>
            <a:r>
              <a:rPr lang="ja-JP" altLang="en-US" sz="1400" b="1" dirty="0" smtClean="0"/>
              <a:t>なる</a:t>
            </a:r>
            <a:r>
              <a:rPr lang="ja-JP" altLang="en-US" sz="1400" b="1" dirty="0"/>
              <a:t>（</a:t>
            </a:r>
            <a:r>
              <a:rPr lang="ja-JP" altLang="en-US" sz="1400" b="1" dirty="0" smtClean="0"/>
              <a:t>甥</a:t>
            </a:r>
            <a:r>
              <a:rPr lang="ja-JP" altLang="en-US" sz="1400" b="1" dirty="0"/>
              <a:t>や姪</a:t>
            </a:r>
            <a:r>
              <a:rPr lang="ja-JP" altLang="en-US" sz="1400" b="1" dirty="0" smtClean="0"/>
              <a:t>止まり）。</a:t>
            </a:r>
            <a:endParaRPr lang="en-US" altLang="ja-JP" sz="1400" b="1" dirty="0" smtClean="0"/>
          </a:p>
          <a:p>
            <a:endParaRPr lang="en-US" altLang="ja-JP" sz="1400" dirty="0"/>
          </a:p>
          <a:p>
            <a:r>
              <a:rPr lang="ja-JP" altLang="en-US" dirty="0" smtClean="0"/>
              <a:t>　</a:t>
            </a:r>
            <a:r>
              <a:rPr lang="en-US" altLang="ja-JP" dirty="0" smtClean="0"/>
              <a:t>※</a:t>
            </a:r>
            <a:r>
              <a:rPr lang="ja-JP" altLang="en-US" dirty="0" smtClean="0"/>
              <a:t>　配偶者がいないときも、上の順序で相続人になる。</a:t>
            </a:r>
            <a:endParaRPr lang="en-US" altLang="ja-JP" dirty="0" smtClean="0"/>
          </a:p>
        </p:txBody>
      </p:sp>
      <p:sp>
        <p:nvSpPr>
          <p:cNvPr id="42" name="テキスト ボックス 41"/>
          <p:cNvSpPr txBox="1"/>
          <p:nvPr/>
        </p:nvSpPr>
        <p:spPr>
          <a:xfrm>
            <a:off x="899888" y="5942719"/>
            <a:ext cx="570232" cy="276999"/>
          </a:xfrm>
          <a:prstGeom prst="rect">
            <a:avLst/>
          </a:prstGeom>
          <a:noFill/>
        </p:spPr>
        <p:txBody>
          <a:bodyPr wrap="square" rtlCol="0">
            <a:spAutoFit/>
          </a:bodyPr>
          <a:lstStyle/>
          <a:p>
            <a:r>
              <a:rPr kumimoji="1" lang="ja-JP" altLang="en-US" sz="1200" b="1" dirty="0" smtClean="0"/>
              <a:t>１／４</a:t>
            </a:r>
            <a:endParaRPr kumimoji="1" lang="ja-JP" altLang="en-US" sz="1200" b="1" dirty="0"/>
          </a:p>
        </p:txBody>
      </p:sp>
      <p:sp>
        <p:nvSpPr>
          <p:cNvPr id="44" name="テキスト ボックス 43"/>
          <p:cNvSpPr txBox="1"/>
          <p:nvPr/>
        </p:nvSpPr>
        <p:spPr>
          <a:xfrm>
            <a:off x="2303751" y="4694817"/>
            <a:ext cx="570232" cy="276999"/>
          </a:xfrm>
          <a:prstGeom prst="rect">
            <a:avLst/>
          </a:prstGeom>
          <a:noFill/>
        </p:spPr>
        <p:txBody>
          <a:bodyPr wrap="square" rtlCol="0">
            <a:spAutoFit/>
          </a:bodyPr>
          <a:lstStyle/>
          <a:p>
            <a:r>
              <a:rPr kumimoji="1" lang="ja-JP" altLang="en-US" sz="1200" b="1" dirty="0" smtClean="0"/>
              <a:t>１／２</a:t>
            </a:r>
            <a:endParaRPr kumimoji="1" lang="ja-JP" altLang="en-US" sz="1200" b="1" dirty="0"/>
          </a:p>
        </p:txBody>
      </p:sp>
      <p:sp>
        <p:nvSpPr>
          <p:cNvPr id="45" name="テキスト ボックス 44"/>
          <p:cNvSpPr txBox="1"/>
          <p:nvPr/>
        </p:nvSpPr>
        <p:spPr>
          <a:xfrm>
            <a:off x="2303751" y="5906620"/>
            <a:ext cx="570232" cy="276999"/>
          </a:xfrm>
          <a:prstGeom prst="rect">
            <a:avLst/>
          </a:prstGeom>
          <a:noFill/>
        </p:spPr>
        <p:txBody>
          <a:bodyPr wrap="square" rtlCol="0">
            <a:spAutoFit/>
          </a:bodyPr>
          <a:lstStyle/>
          <a:p>
            <a:r>
              <a:rPr kumimoji="1" lang="ja-JP" altLang="en-US" sz="1200" b="1" dirty="0" smtClean="0"/>
              <a:t>１／４</a:t>
            </a:r>
            <a:endParaRPr kumimoji="1" lang="ja-JP" altLang="en-US" sz="1200" b="1" dirty="0"/>
          </a:p>
        </p:txBody>
      </p:sp>
      <p:sp>
        <p:nvSpPr>
          <p:cNvPr id="46" name="テキスト ボックス 45"/>
          <p:cNvSpPr txBox="1"/>
          <p:nvPr/>
        </p:nvSpPr>
        <p:spPr>
          <a:xfrm>
            <a:off x="5214142" y="5866984"/>
            <a:ext cx="570232" cy="276999"/>
          </a:xfrm>
          <a:prstGeom prst="rect">
            <a:avLst/>
          </a:prstGeom>
          <a:noFill/>
        </p:spPr>
        <p:txBody>
          <a:bodyPr wrap="square" rtlCol="0">
            <a:spAutoFit/>
          </a:bodyPr>
          <a:lstStyle/>
          <a:p>
            <a:r>
              <a:rPr lang="ja-JP" altLang="en-US" sz="1200" b="1" dirty="0"/>
              <a:t>２</a:t>
            </a:r>
            <a:r>
              <a:rPr kumimoji="1" lang="ja-JP" altLang="en-US" sz="1200" b="1" dirty="0" smtClean="0"/>
              <a:t>／３</a:t>
            </a:r>
            <a:endParaRPr kumimoji="1" lang="ja-JP" altLang="en-US" sz="1200" b="1" dirty="0"/>
          </a:p>
        </p:txBody>
      </p:sp>
      <p:sp>
        <p:nvSpPr>
          <p:cNvPr id="49" name="テキスト ボックス 48"/>
          <p:cNvSpPr txBox="1"/>
          <p:nvPr/>
        </p:nvSpPr>
        <p:spPr>
          <a:xfrm>
            <a:off x="5214142" y="4733924"/>
            <a:ext cx="570232" cy="276999"/>
          </a:xfrm>
          <a:prstGeom prst="rect">
            <a:avLst/>
          </a:prstGeom>
          <a:noFill/>
        </p:spPr>
        <p:txBody>
          <a:bodyPr wrap="square" rtlCol="0">
            <a:spAutoFit/>
          </a:bodyPr>
          <a:lstStyle/>
          <a:p>
            <a:r>
              <a:rPr lang="ja-JP" altLang="en-US" sz="1200" b="1" dirty="0" smtClean="0"/>
              <a:t>１</a:t>
            </a:r>
            <a:r>
              <a:rPr kumimoji="1" lang="ja-JP" altLang="en-US" sz="1200" b="1" dirty="0" smtClean="0"/>
              <a:t>／６</a:t>
            </a:r>
            <a:endParaRPr kumimoji="1" lang="ja-JP" altLang="en-US" sz="1200" b="1" dirty="0"/>
          </a:p>
        </p:txBody>
      </p:sp>
      <p:sp>
        <p:nvSpPr>
          <p:cNvPr id="51" name="テキスト ボックス 50"/>
          <p:cNvSpPr txBox="1"/>
          <p:nvPr/>
        </p:nvSpPr>
        <p:spPr>
          <a:xfrm>
            <a:off x="3786607" y="4715850"/>
            <a:ext cx="570232" cy="276999"/>
          </a:xfrm>
          <a:prstGeom prst="rect">
            <a:avLst/>
          </a:prstGeom>
          <a:noFill/>
        </p:spPr>
        <p:txBody>
          <a:bodyPr wrap="square" rtlCol="0">
            <a:spAutoFit/>
          </a:bodyPr>
          <a:lstStyle/>
          <a:p>
            <a:r>
              <a:rPr lang="ja-JP" altLang="en-US" sz="1200" b="1" dirty="0" smtClean="0"/>
              <a:t>１</a:t>
            </a:r>
            <a:r>
              <a:rPr kumimoji="1" lang="ja-JP" altLang="en-US" sz="1200" b="1" dirty="0" smtClean="0"/>
              <a:t>／６</a:t>
            </a:r>
            <a:endParaRPr kumimoji="1" lang="ja-JP" altLang="en-US" sz="1200" b="1" dirty="0"/>
          </a:p>
        </p:txBody>
      </p:sp>
      <p:sp>
        <p:nvSpPr>
          <p:cNvPr id="52" name="テキスト ボックス 51"/>
          <p:cNvSpPr txBox="1"/>
          <p:nvPr/>
        </p:nvSpPr>
        <p:spPr>
          <a:xfrm>
            <a:off x="6259039" y="5844477"/>
            <a:ext cx="570232" cy="276999"/>
          </a:xfrm>
          <a:prstGeom prst="rect">
            <a:avLst/>
          </a:prstGeom>
          <a:noFill/>
        </p:spPr>
        <p:txBody>
          <a:bodyPr wrap="square" rtlCol="0">
            <a:spAutoFit/>
          </a:bodyPr>
          <a:lstStyle/>
          <a:p>
            <a:r>
              <a:rPr lang="ja-JP" altLang="en-US" sz="1200" b="1" dirty="0" smtClean="0"/>
              <a:t>１</a:t>
            </a:r>
            <a:r>
              <a:rPr kumimoji="1" lang="ja-JP" altLang="en-US" sz="1200" b="1" dirty="0" smtClean="0"/>
              <a:t>／</a:t>
            </a:r>
            <a:r>
              <a:rPr lang="ja-JP" altLang="en-US" sz="1200" b="1" dirty="0"/>
              <a:t>４</a:t>
            </a:r>
            <a:endParaRPr kumimoji="1" lang="ja-JP" altLang="en-US" sz="1200" b="1" dirty="0"/>
          </a:p>
        </p:txBody>
      </p:sp>
      <p:sp>
        <p:nvSpPr>
          <p:cNvPr id="55" name="テキスト ボックス 54"/>
          <p:cNvSpPr txBox="1"/>
          <p:nvPr/>
        </p:nvSpPr>
        <p:spPr>
          <a:xfrm>
            <a:off x="8081557" y="5849231"/>
            <a:ext cx="570232" cy="276999"/>
          </a:xfrm>
          <a:prstGeom prst="rect">
            <a:avLst/>
          </a:prstGeom>
          <a:noFill/>
        </p:spPr>
        <p:txBody>
          <a:bodyPr wrap="square" rtlCol="0">
            <a:spAutoFit/>
          </a:bodyPr>
          <a:lstStyle/>
          <a:p>
            <a:r>
              <a:rPr lang="ja-JP" altLang="en-US" sz="1200" b="1" dirty="0" smtClean="0"/>
              <a:t>３</a:t>
            </a:r>
            <a:r>
              <a:rPr kumimoji="1" lang="ja-JP" altLang="en-US" sz="1200" b="1" dirty="0" smtClean="0"/>
              <a:t>／４</a:t>
            </a:r>
            <a:endParaRPr kumimoji="1" lang="ja-JP" altLang="en-US" sz="1200" b="1" dirty="0"/>
          </a:p>
        </p:txBody>
      </p:sp>
      <p:cxnSp>
        <p:nvCxnSpPr>
          <p:cNvPr id="56" name="直線コネクタ 55"/>
          <p:cNvCxnSpPr/>
          <p:nvPr/>
        </p:nvCxnSpPr>
        <p:spPr>
          <a:xfrm>
            <a:off x="4258751" y="4487671"/>
            <a:ext cx="1016059"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a:endCxn id="40" idx="2"/>
          </p:cNvCxnSpPr>
          <p:nvPr/>
        </p:nvCxnSpPr>
        <p:spPr>
          <a:xfrm>
            <a:off x="7841390" y="5626975"/>
            <a:ext cx="334414"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7140368" y="4511345"/>
            <a:ext cx="1016059"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4268659" y="5680239"/>
            <a:ext cx="1016059"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2092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375962" y="1849517"/>
            <a:ext cx="393867" cy="390618"/>
          </a:xfrm>
          <a:prstGeom prst="rect">
            <a:avLst/>
          </a:prstGeom>
          <a:solidFill>
            <a:srgbClr val="FFFFCC"/>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086988" y="2956268"/>
            <a:ext cx="381739" cy="4527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a:stCxn id="2" idx="3"/>
          </p:cNvCxnSpPr>
          <p:nvPr/>
        </p:nvCxnSpPr>
        <p:spPr>
          <a:xfrm>
            <a:off x="2769829" y="2044826"/>
            <a:ext cx="1016059"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円/楕円 7"/>
          <p:cNvSpPr/>
          <p:nvPr/>
        </p:nvSpPr>
        <p:spPr>
          <a:xfrm>
            <a:off x="5669489" y="2965150"/>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7778313" y="1848037"/>
            <a:ext cx="381739" cy="390618"/>
          </a:xfrm>
          <a:prstGeom prst="ellipse">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p:nvPr/>
        </p:nvCxnSpPr>
        <p:spPr>
          <a:xfrm>
            <a:off x="6762256" y="2044826"/>
            <a:ext cx="1016059"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直線コネクタ 12"/>
          <p:cNvCxnSpPr>
            <a:endCxn id="30" idx="0"/>
          </p:cNvCxnSpPr>
          <p:nvPr/>
        </p:nvCxnSpPr>
        <p:spPr>
          <a:xfrm>
            <a:off x="1886935" y="2044826"/>
            <a:ext cx="0" cy="9247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 name="直線コネクタ 14"/>
          <p:cNvCxnSpPr>
            <a:endCxn id="5" idx="0"/>
          </p:cNvCxnSpPr>
          <p:nvPr/>
        </p:nvCxnSpPr>
        <p:spPr>
          <a:xfrm>
            <a:off x="3277857" y="2043346"/>
            <a:ext cx="1" cy="91292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1" name="円/楕円 20"/>
          <p:cNvSpPr/>
          <p:nvPr/>
        </p:nvSpPr>
        <p:spPr>
          <a:xfrm>
            <a:off x="978164" y="1836200"/>
            <a:ext cx="381739" cy="390618"/>
          </a:xfrm>
          <a:prstGeom prst="ellipse">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p:nvPr/>
        </p:nvCxnSpPr>
        <p:spPr>
          <a:xfrm>
            <a:off x="1372031" y="2031509"/>
            <a:ext cx="1016059" cy="0"/>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5352330" y="2044826"/>
            <a:ext cx="1016059" cy="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27" name="円/楕円 26"/>
          <p:cNvSpPr/>
          <p:nvPr/>
        </p:nvSpPr>
        <p:spPr>
          <a:xfrm>
            <a:off x="3785888" y="1849517"/>
            <a:ext cx="381739" cy="390618"/>
          </a:xfrm>
          <a:prstGeom prst="ellipse">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4970591" y="1836200"/>
            <a:ext cx="381739" cy="390618"/>
          </a:xfrm>
          <a:prstGeom prst="ellipse">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7079415" y="2916323"/>
            <a:ext cx="381739" cy="4527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円/楕円 29"/>
          <p:cNvSpPr/>
          <p:nvPr/>
        </p:nvSpPr>
        <p:spPr>
          <a:xfrm>
            <a:off x="1696065" y="2969597"/>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6368389" y="1836200"/>
            <a:ext cx="393867" cy="390618"/>
          </a:xfrm>
          <a:prstGeom prst="rect">
            <a:avLst/>
          </a:prstGeom>
          <a:solidFill>
            <a:srgbClr val="FFFFCC"/>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p:cNvCxnSpPr/>
          <p:nvPr/>
        </p:nvCxnSpPr>
        <p:spPr>
          <a:xfrm>
            <a:off x="5872481" y="2058155"/>
            <a:ext cx="0" cy="92477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7263403" y="2056675"/>
            <a:ext cx="1" cy="91292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281705" y="1260629"/>
            <a:ext cx="3885922" cy="338554"/>
          </a:xfrm>
          <a:prstGeom prst="rect">
            <a:avLst/>
          </a:prstGeom>
          <a:noFill/>
        </p:spPr>
        <p:txBody>
          <a:bodyPr wrap="square" rtlCol="0">
            <a:spAutoFit/>
          </a:bodyPr>
          <a:lstStyle/>
          <a:p>
            <a:r>
              <a:rPr lang="ja-JP" altLang="en-US" u="sng" dirty="0" smtClean="0"/>
              <a:t>非嫡出子の最高裁決定</a:t>
            </a:r>
            <a:r>
              <a:rPr lang="en-US" altLang="ja-JP" u="sng" dirty="0" smtClean="0"/>
              <a:t>(</a:t>
            </a:r>
            <a:r>
              <a:rPr lang="ja-JP" altLang="en-US" u="sng" dirty="0" smtClean="0"/>
              <a:t>平成</a:t>
            </a:r>
            <a:r>
              <a:rPr lang="en-US" altLang="ja-JP" u="sng" dirty="0" smtClean="0"/>
              <a:t>25</a:t>
            </a:r>
            <a:r>
              <a:rPr lang="ja-JP" altLang="en-US" u="sng" dirty="0" smtClean="0"/>
              <a:t>年９月４日</a:t>
            </a:r>
            <a:r>
              <a:rPr lang="en-US" altLang="ja-JP" u="sng" dirty="0" smtClean="0"/>
              <a:t>)</a:t>
            </a:r>
            <a:endParaRPr kumimoji="1" lang="en-US" altLang="ja-JP" u="sng" dirty="0" smtClean="0"/>
          </a:p>
        </p:txBody>
      </p:sp>
      <p:sp>
        <p:nvSpPr>
          <p:cNvPr id="39" name="テキスト ボックス 38"/>
          <p:cNvSpPr txBox="1"/>
          <p:nvPr/>
        </p:nvSpPr>
        <p:spPr>
          <a:xfrm>
            <a:off x="5310516" y="1569844"/>
            <a:ext cx="1123930" cy="461665"/>
          </a:xfrm>
          <a:prstGeom prst="rect">
            <a:avLst/>
          </a:prstGeom>
          <a:noFill/>
        </p:spPr>
        <p:txBody>
          <a:bodyPr wrap="square" rtlCol="0">
            <a:spAutoFit/>
          </a:bodyPr>
          <a:lstStyle/>
          <a:p>
            <a:r>
              <a:rPr kumimoji="1" lang="ja-JP" altLang="en-US" sz="1200" dirty="0" smtClean="0"/>
              <a:t>法律上の婚姻関係にない</a:t>
            </a:r>
            <a:endParaRPr kumimoji="1" lang="ja-JP" altLang="en-US" sz="1200" dirty="0"/>
          </a:p>
        </p:txBody>
      </p:sp>
      <p:sp>
        <p:nvSpPr>
          <p:cNvPr id="40" name="テキスト ボックス 39"/>
          <p:cNvSpPr txBox="1"/>
          <p:nvPr/>
        </p:nvSpPr>
        <p:spPr>
          <a:xfrm>
            <a:off x="1622552" y="3409029"/>
            <a:ext cx="570232" cy="276999"/>
          </a:xfrm>
          <a:prstGeom prst="rect">
            <a:avLst/>
          </a:prstGeom>
          <a:noFill/>
        </p:spPr>
        <p:txBody>
          <a:bodyPr wrap="square" rtlCol="0">
            <a:spAutoFit/>
          </a:bodyPr>
          <a:lstStyle/>
          <a:p>
            <a:r>
              <a:rPr kumimoji="1" lang="ja-JP" altLang="en-US" sz="1200" b="1" dirty="0" smtClean="0"/>
              <a:t>１／２</a:t>
            </a:r>
            <a:endParaRPr kumimoji="1" lang="ja-JP" altLang="en-US" sz="1200" b="1" dirty="0"/>
          </a:p>
        </p:txBody>
      </p:sp>
      <p:sp>
        <p:nvSpPr>
          <p:cNvPr id="41" name="テキスト ボックス 40"/>
          <p:cNvSpPr txBox="1"/>
          <p:nvPr/>
        </p:nvSpPr>
        <p:spPr>
          <a:xfrm>
            <a:off x="2992741" y="3428579"/>
            <a:ext cx="570232" cy="276999"/>
          </a:xfrm>
          <a:prstGeom prst="rect">
            <a:avLst/>
          </a:prstGeom>
          <a:noFill/>
        </p:spPr>
        <p:txBody>
          <a:bodyPr wrap="square" rtlCol="0">
            <a:spAutoFit/>
          </a:bodyPr>
          <a:lstStyle/>
          <a:p>
            <a:r>
              <a:rPr kumimoji="1" lang="ja-JP" altLang="en-US" sz="1200" b="1" dirty="0" smtClean="0"/>
              <a:t>１／２</a:t>
            </a:r>
            <a:endParaRPr kumimoji="1" lang="ja-JP" altLang="en-US" sz="1200" b="1" dirty="0"/>
          </a:p>
        </p:txBody>
      </p:sp>
      <p:sp>
        <p:nvSpPr>
          <p:cNvPr id="42" name="テキスト ボックス 41"/>
          <p:cNvSpPr txBox="1"/>
          <p:nvPr/>
        </p:nvSpPr>
        <p:spPr>
          <a:xfrm>
            <a:off x="5612881" y="3409029"/>
            <a:ext cx="570232" cy="276999"/>
          </a:xfrm>
          <a:prstGeom prst="rect">
            <a:avLst/>
          </a:prstGeom>
          <a:noFill/>
        </p:spPr>
        <p:txBody>
          <a:bodyPr wrap="square" rtlCol="0">
            <a:spAutoFit/>
          </a:bodyPr>
          <a:lstStyle/>
          <a:p>
            <a:r>
              <a:rPr kumimoji="1" lang="ja-JP" altLang="en-US" sz="1200" b="1" dirty="0" smtClean="0"/>
              <a:t>１／３</a:t>
            </a:r>
            <a:endParaRPr kumimoji="1" lang="ja-JP" altLang="en-US" sz="1200" b="1" dirty="0"/>
          </a:p>
        </p:txBody>
      </p:sp>
      <p:sp>
        <p:nvSpPr>
          <p:cNvPr id="43" name="テキスト ボックス 42"/>
          <p:cNvSpPr txBox="1"/>
          <p:nvPr/>
        </p:nvSpPr>
        <p:spPr>
          <a:xfrm>
            <a:off x="6985169" y="3409028"/>
            <a:ext cx="570232" cy="276999"/>
          </a:xfrm>
          <a:prstGeom prst="rect">
            <a:avLst/>
          </a:prstGeom>
          <a:noFill/>
        </p:spPr>
        <p:txBody>
          <a:bodyPr wrap="square" rtlCol="0">
            <a:spAutoFit/>
          </a:bodyPr>
          <a:lstStyle/>
          <a:p>
            <a:r>
              <a:rPr lang="ja-JP" altLang="en-US" sz="1200" b="1" dirty="0"/>
              <a:t>２</a:t>
            </a:r>
            <a:r>
              <a:rPr kumimoji="1" lang="ja-JP" altLang="en-US" sz="1200" b="1" dirty="0" smtClean="0"/>
              <a:t>／</a:t>
            </a:r>
            <a:r>
              <a:rPr lang="ja-JP" altLang="en-US" sz="1200" b="1" dirty="0"/>
              <a:t>３</a:t>
            </a:r>
            <a:endParaRPr kumimoji="1" lang="ja-JP" altLang="en-US" sz="1200" b="1" dirty="0"/>
          </a:p>
        </p:txBody>
      </p:sp>
      <p:cxnSp>
        <p:nvCxnSpPr>
          <p:cNvPr id="45" name="直線コネクタ 44"/>
          <p:cNvCxnSpPr>
            <a:stCxn id="42" idx="1"/>
            <a:endCxn id="42" idx="3"/>
          </p:cNvCxnSpPr>
          <p:nvPr/>
        </p:nvCxnSpPr>
        <p:spPr>
          <a:xfrm>
            <a:off x="5612881" y="3547529"/>
            <a:ext cx="570232"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5612881" y="3844077"/>
            <a:ext cx="570232" cy="276999"/>
          </a:xfrm>
          <a:prstGeom prst="rect">
            <a:avLst/>
          </a:prstGeom>
          <a:noFill/>
        </p:spPr>
        <p:txBody>
          <a:bodyPr wrap="square" rtlCol="0">
            <a:spAutoFit/>
          </a:bodyPr>
          <a:lstStyle/>
          <a:p>
            <a:r>
              <a:rPr kumimoji="1" lang="ja-JP" altLang="en-US" sz="1200" b="1" dirty="0" smtClean="0"/>
              <a:t>１／２</a:t>
            </a:r>
            <a:endParaRPr kumimoji="1" lang="ja-JP" altLang="en-US" sz="1200" b="1" dirty="0"/>
          </a:p>
        </p:txBody>
      </p:sp>
      <p:sp>
        <p:nvSpPr>
          <p:cNvPr id="49" name="テキスト ボックス 48"/>
          <p:cNvSpPr txBox="1"/>
          <p:nvPr/>
        </p:nvSpPr>
        <p:spPr>
          <a:xfrm>
            <a:off x="6985169" y="3844077"/>
            <a:ext cx="570232" cy="276999"/>
          </a:xfrm>
          <a:prstGeom prst="rect">
            <a:avLst/>
          </a:prstGeom>
          <a:noFill/>
        </p:spPr>
        <p:txBody>
          <a:bodyPr wrap="square" rtlCol="0">
            <a:spAutoFit/>
          </a:bodyPr>
          <a:lstStyle/>
          <a:p>
            <a:r>
              <a:rPr kumimoji="1" lang="ja-JP" altLang="en-US" sz="1200" b="1" dirty="0" smtClean="0"/>
              <a:t>１／２</a:t>
            </a:r>
            <a:endParaRPr kumimoji="1" lang="ja-JP" altLang="en-US" sz="1200" b="1" dirty="0"/>
          </a:p>
        </p:txBody>
      </p:sp>
      <p:cxnSp>
        <p:nvCxnSpPr>
          <p:cNvPr id="50" name="直線コネクタ 49"/>
          <p:cNvCxnSpPr/>
          <p:nvPr/>
        </p:nvCxnSpPr>
        <p:spPr>
          <a:xfrm>
            <a:off x="7017022" y="3547527"/>
            <a:ext cx="570232"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下矢印 50"/>
          <p:cNvSpPr/>
          <p:nvPr/>
        </p:nvSpPr>
        <p:spPr>
          <a:xfrm>
            <a:off x="5733303" y="3705577"/>
            <a:ext cx="254110" cy="1384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下矢印 51"/>
          <p:cNvSpPr/>
          <p:nvPr/>
        </p:nvSpPr>
        <p:spPr>
          <a:xfrm>
            <a:off x="7136348" y="3689639"/>
            <a:ext cx="254110" cy="1384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6232225" y="3428579"/>
            <a:ext cx="682023" cy="276999"/>
          </a:xfrm>
          <a:prstGeom prst="rect">
            <a:avLst/>
          </a:prstGeom>
          <a:noFill/>
        </p:spPr>
        <p:txBody>
          <a:bodyPr wrap="square" rtlCol="0">
            <a:spAutoFit/>
          </a:bodyPr>
          <a:lstStyle/>
          <a:p>
            <a:r>
              <a:rPr kumimoji="1" lang="en-US" altLang="ja-JP" sz="1200" dirty="0" smtClean="0"/>
              <a:t>(</a:t>
            </a:r>
            <a:r>
              <a:rPr kumimoji="1" lang="ja-JP" altLang="en-US" sz="1200" dirty="0" smtClean="0"/>
              <a:t>半分</a:t>
            </a:r>
            <a:r>
              <a:rPr kumimoji="1" lang="en-US" altLang="ja-JP" sz="1200" dirty="0" smtClean="0"/>
              <a:t>)</a:t>
            </a:r>
            <a:endParaRPr kumimoji="1" lang="ja-JP" altLang="en-US" sz="1200" dirty="0"/>
          </a:p>
        </p:txBody>
      </p:sp>
      <p:sp>
        <p:nvSpPr>
          <p:cNvPr id="54" name="テキスト ボックス 53"/>
          <p:cNvSpPr txBox="1"/>
          <p:nvPr/>
        </p:nvSpPr>
        <p:spPr>
          <a:xfrm>
            <a:off x="6232225" y="3844077"/>
            <a:ext cx="682023" cy="276999"/>
          </a:xfrm>
          <a:prstGeom prst="rect">
            <a:avLst/>
          </a:prstGeom>
          <a:noFill/>
        </p:spPr>
        <p:txBody>
          <a:bodyPr wrap="square" rtlCol="0">
            <a:spAutoFit/>
          </a:bodyPr>
          <a:lstStyle/>
          <a:p>
            <a:r>
              <a:rPr kumimoji="1" lang="en-US" altLang="ja-JP" sz="1200" dirty="0" smtClean="0"/>
              <a:t>(</a:t>
            </a:r>
            <a:r>
              <a:rPr lang="ja-JP" altLang="en-US" sz="1200" dirty="0"/>
              <a:t>同じ</a:t>
            </a:r>
            <a:r>
              <a:rPr kumimoji="1" lang="en-US" altLang="ja-JP" sz="1200" dirty="0" smtClean="0"/>
              <a:t>)</a:t>
            </a:r>
            <a:endParaRPr kumimoji="1" lang="ja-JP" altLang="en-US" sz="1200" dirty="0"/>
          </a:p>
        </p:txBody>
      </p:sp>
      <p:sp>
        <p:nvSpPr>
          <p:cNvPr id="56" name="テキスト ボックス 55"/>
          <p:cNvSpPr txBox="1"/>
          <p:nvPr/>
        </p:nvSpPr>
        <p:spPr>
          <a:xfrm>
            <a:off x="961881" y="4264599"/>
            <a:ext cx="7285467" cy="1938992"/>
          </a:xfrm>
          <a:prstGeom prst="rect">
            <a:avLst/>
          </a:prstGeom>
          <a:noFill/>
        </p:spPr>
        <p:txBody>
          <a:bodyPr wrap="square" rtlCol="0">
            <a:spAutoFit/>
          </a:bodyPr>
          <a:lstStyle/>
          <a:p>
            <a:r>
              <a:rPr lang="ja-JP" altLang="en-US" dirty="0" smtClean="0"/>
              <a:t>　平成２５年９月５日</a:t>
            </a:r>
            <a:r>
              <a:rPr lang="ja-JP" altLang="en-US" dirty="0"/>
              <a:t>以後、</a:t>
            </a:r>
            <a:r>
              <a:rPr lang="ja-JP" altLang="en-US" dirty="0" smtClean="0"/>
              <a:t>申告又</a:t>
            </a:r>
            <a:r>
              <a:rPr lang="ja-JP" altLang="en-US" dirty="0"/>
              <a:t>は処分により相続税額を確定する</a:t>
            </a:r>
            <a:r>
              <a:rPr lang="ja-JP" altLang="en-US" dirty="0" smtClean="0"/>
              <a:t>場合に</a:t>
            </a:r>
            <a:r>
              <a:rPr lang="ja-JP" altLang="en-US" dirty="0"/>
              <a:t>おいては、「嫡出でない子の相続分は、嫡出である子の相続分</a:t>
            </a:r>
            <a:r>
              <a:rPr lang="ja-JP" altLang="en-US" dirty="0" smtClean="0"/>
              <a:t>の２分の１」</a:t>
            </a:r>
            <a:r>
              <a:rPr lang="ja-JP" altLang="en-US" dirty="0"/>
              <a:t>と</a:t>
            </a:r>
            <a:r>
              <a:rPr lang="ja-JP" altLang="en-US" dirty="0" smtClean="0"/>
              <a:t>する</a:t>
            </a:r>
            <a:r>
              <a:rPr lang="en-US" altLang="ja-JP" dirty="0" smtClean="0"/>
              <a:t>(</a:t>
            </a:r>
            <a:r>
              <a:rPr lang="ja-JP" altLang="en-US" dirty="0" smtClean="0"/>
              <a:t>改正前</a:t>
            </a:r>
            <a:r>
              <a:rPr lang="en-US" altLang="ja-JP" dirty="0" smtClean="0"/>
              <a:t>)</a:t>
            </a:r>
            <a:r>
              <a:rPr lang="ja-JP" altLang="en-US" dirty="0" smtClean="0"/>
              <a:t>民法第９００条第４号</a:t>
            </a:r>
            <a:r>
              <a:rPr lang="ja-JP" altLang="en-US" dirty="0"/>
              <a:t>ただし書</a:t>
            </a:r>
            <a:r>
              <a:rPr lang="ja-JP" altLang="en-US" dirty="0" smtClean="0"/>
              <a:t>前段がない</a:t>
            </a:r>
            <a:r>
              <a:rPr lang="ja-JP" altLang="en-US" dirty="0"/>
              <a:t>ものと</a:t>
            </a:r>
            <a:r>
              <a:rPr lang="ja-JP" altLang="en-US" dirty="0" smtClean="0"/>
              <a:t>して相続</a:t>
            </a:r>
            <a:r>
              <a:rPr lang="ja-JP" altLang="en-US" dirty="0"/>
              <a:t>税額を計算します</a:t>
            </a:r>
            <a:r>
              <a:rPr lang="ja-JP" altLang="en-US" dirty="0" smtClean="0"/>
              <a:t>。</a:t>
            </a:r>
            <a:endParaRPr lang="en-US" altLang="ja-JP" dirty="0" smtClean="0"/>
          </a:p>
          <a:p>
            <a:r>
              <a:rPr lang="ja-JP" altLang="en-US" dirty="0"/>
              <a:t>　</a:t>
            </a:r>
            <a:r>
              <a:rPr lang="ja-JP" altLang="en-US" sz="1400" b="1" dirty="0" smtClean="0"/>
              <a:t>なお、</a:t>
            </a:r>
            <a:r>
              <a:rPr lang="ja-JP" altLang="en-US" sz="1400" b="1" dirty="0"/>
              <a:t>嫡出に関する規定についての違憲判断が「確定的なものとなった法律関係に影響を及ぼすものでない」旨の判示がなされていることに鑑み、</a:t>
            </a:r>
            <a:r>
              <a:rPr lang="ja-JP" altLang="en-US" sz="1400" b="1" dirty="0" smtClean="0"/>
              <a:t>平成２５年９月４日</a:t>
            </a:r>
            <a:r>
              <a:rPr lang="ja-JP" altLang="en-US" sz="1400" b="1" dirty="0"/>
              <a:t>以前に、申告又は</a:t>
            </a:r>
            <a:r>
              <a:rPr lang="ja-JP" altLang="en-US" sz="1400" b="1" dirty="0" smtClean="0"/>
              <a:t>処分に</a:t>
            </a:r>
            <a:r>
              <a:rPr lang="ja-JP" altLang="en-US" sz="1400" b="1" dirty="0"/>
              <a:t>より相続税額が確定している場合には</a:t>
            </a:r>
            <a:r>
              <a:rPr lang="ja-JP" altLang="en-US" sz="1400" b="1" dirty="0" smtClean="0"/>
              <a:t>、</a:t>
            </a:r>
            <a:r>
              <a:rPr lang="ja-JP" altLang="en-US" sz="1400" b="1" dirty="0"/>
              <a:t>この</a:t>
            </a:r>
            <a:r>
              <a:rPr lang="ja-JP" altLang="en-US" sz="1400" b="1" dirty="0" smtClean="0"/>
              <a:t>規定に</a:t>
            </a:r>
            <a:r>
              <a:rPr lang="ja-JP" altLang="en-US" sz="1400" b="1" dirty="0"/>
              <a:t>基づいて相続税額の計算を行っていたとしても、相続税額の是正はできません。また</a:t>
            </a:r>
            <a:r>
              <a:rPr lang="ja-JP" altLang="en-US" sz="1400" b="1" dirty="0" smtClean="0"/>
              <a:t>、</a:t>
            </a:r>
            <a:r>
              <a:rPr lang="ja-JP" altLang="en-US" sz="1400" b="1" dirty="0"/>
              <a:t>この</a:t>
            </a:r>
            <a:r>
              <a:rPr lang="ja-JP" altLang="en-US" sz="1400" b="1" dirty="0" smtClean="0"/>
              <a:t>規定</a:t>
            </a:r>
            <a:r>
              <a:rPr lang="ja-JP" altLang="en-US" sz="1400" b="1" dirty="0"/>
              <a:t>を適用した相続分に基づいて、相続税額の計算を行っていることのみでは、更正の請求の事由には当たりません。</a:t>
            </a:r>
            <a:endParaRPr kumimoji="1" lang="ja-JP" altLang="en-US" sz="1400" b="1" dirty="0"/>
          </a:p>
        </p:txBody>
      </p:sp>
    </p:spTree>
    <p:extLst>
      <p:ext uri="{BB962C8B-B14F-4D97-AF65-F5344CB8AC3E}">
        <p14:creationId xmlns:p14="http://schemas.microsoft.com/office/powerpoint/2010/main" val="7920924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3500181" cy="338554"/>
          </a:xfrm>
          <a:prstGeom prst="rect">
            <a:avLst/>
          </a:prstGeom>
          <a:noFill/>
        </p:spPr>
        <p:txBody>
          <a:bodyPr wrap="square" rtlCol="0">
            <a:spAutoFit/>
          </a:bodyPr>
          <a:lstStyle/>
          <a:p>
            <a:r>
              <a:rPr lang="ja-JP" altLang="en-US" u="sng" dirty="0"/>
              <a:t>相続税の計算</a:t>
            </a:r>
            <a:endParaRPr kumimoji="1" lang="en-US" altLang="ja-JP" u="sng" dirty="0" smtClean="0"/>
          </a:p>
        </p:txBody>
      </p:sp>
      <p:sp>
        <p:nvSpPr>
          <p:cNvPr id="3" name="正方形/長方形 2"/>
          <p:cNvSpPr/>
          <p:nvPr/>
        </p:nvSpPr>
        <p:spPr>
          <a:xfrm>
            <a:off x="6746501" y="2322995"/>
            <a:ext cx="393867" cy="390618"/>
          </a:xfrm>
          <a:prstGeom prst="rect">
            <a:avLst/>
          </a:prstGeom>
          <a:solidFill>
            <a:srgbClr val="FFFFCC"/>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円/楕円 3"/>
          <p:cNvSpPr/>
          <p:nvPr/>
        </p:nvSpPr>
        <p:spPr>
          <a:xfrm>
            <a:off x="8156427" y="2322995"/>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746501" y="3472655"/>
            <a:ext cx="393867" cy="4527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8156427" y="3472655"/>
            <a:ext cx="381739" cy="4527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p:nvPr/>
        </p:nvCxnSpPr>
        <p:spPr>
          <a:xfrm>
            <a:off x="7140368" y="2506467"/>
            <a:ext cx="1016059"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7655273" y="2518304"/>
            <a:ext cx="0" cy="58000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6943434" y="3098312"/>
            <a:ext cx="0" cy="3684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6953341" y="3098312"/>
            <a:ext cx="140386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8347296" y="3098312"/>
            <a:ext cx="1" cy="35215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6668225" y="4068051"/>
            <a:ext cx="570232" cy="276999"/>
          </a:xfrm>
          <a:prstGeom prst="rect">
            <a:avLst/>
          </a:prstGeom>
          <a:noFill/>
        </p:spPr>
        <p:txBody>
          <a:bodyPr wrap="square" rtlCol="0">
            <a:spAutoFit/>
          </a:bodyPr>
          <a:lstStyle/>
          <a:p>
            <a:r>
              <a:rPr kumimoji="1" lang="ja-JP" altLang="en-US" sz="1200" b="1" dirty="0" smtClean="0"/>
              <a:t>１／４</a:t>
            </a:r>
            <a:endParaRPr kumimoji="1" lang="ja-JP" altLang="en-US" sz="1200" b="1" dirty="0"/>
          </a:p>
        </p:txBody>
      </p:sp>
      <p:sp>
        <p:nvSpPr>
          <p:cNvPr id="44" name="テキスト ボックス 43"/>
          <p:cNvSpPr txBox="1"/>
          <p:nvPr/>
        </p:nvSpPr>
        <p:spPr>
          <a:xfrm>
            <a:off x="8072088" y="2713613"/>
            <a:ext cx="570232" cy="276999"/>
          </a:xfrm>
          <a:prstGeom prst="rect">
            <a:avLst/>
          </a:prstGeom>
          <a:noFill/>
        </p:spPr>
        <p:txBody>
          <a:bodyPr wrap="square" rtlCol="0">
            <a:spAutoFit/>
          </a:bodyPr>
          <a:lstStyle/>
          <a:p>
            <a:r>
              <a:rPr kumimoji="1" lang="ja-JP" altLang="en-US" sz="1200" b="1" dirty="0" smtClean="0"/>
              <a:t>１／２</a:t>
            </a:r>
            <a:endParaRPr kumimoji="1" lang="ja-JP" altLang="en-US" sz="1200" b="1" dirty="0"/>
          </a:p>
        </p:txBody>
      </p:sp>
      <p:sp>
        <p:nvSpPr>
          <p:cNvPr id="45" name="テキスト ボックス 44"/>
          <p:cNvSpPr txBox="1"/>
          <p:nvPr/>
        </p:nvSpPr>
        <p:spPr>
          <a:xfrm>
            <a:off x="8072088" y="4031952"/>
            <a:ext cx="570232" cy="276999"/>
          </a:xfrm>
          <a:prstGeom prst="rect">
            <a:avLst/>
          </a:prstGeom>
          <a:noFill/>
        </p:spPr>
        <p:txBody>
          <a:bodyPr wrap="square" rtlCol="0">
            <a:spAutoFit/>
          </a:bodyPr>
          <a:lstStyle/>
          <a:p>
            <a:r>
              <a:rPr kumimoji="1" lang="ja-JP" altLang="en-US" sz="1200" b="1" dirty="0" smtClean="0"/>
              <a:t>１／４</a:t>
            </a:r>
            <a:endParaRPr kumimoji="1" lang="ja-JP" altLang="en-US" sz="1200" b="1" dirty="0"/>
          </a:p>
        </p:txBody>
      </p:sp>
      <p:sp>
        <p:nvSpPr>
          <p:cNvPr id="7" name="テキスト ボックス 6"/>
          <p:cNvSpPr txBox="1"/>
          <p:nvPr/>
        </p:nvSpPr>
        <p:spPr>
          <a:xfrm>
            <a:off x="541539" y="1599183"/>
            <a:ext cx="4808732" cy="338554"/>
          </a:xfrm>
          <a:prstGeom prst="rect">
            <a:avLst/>
          </a:prstGeom>
          <a:noFill/>
        </p:spPr>
        <p:txBody>
          <a:bodyPr wrap="square" rtlCol="0">
            <a:spAutoFit/>
          </a:bodyPr>
          <a:lstStyle/>
          <a:p>
            <a:r>
              <a:rPr kumimoji="1" lang="ja-JP" altLang="en-US" dirty="0" smtClean="0"/>
              <a:t>Ａの財産　２億円　法定相続人は配偶者と子ども２人</a:t>
            </a:r>
            <a:endParaRPr kumimoji="1" lang="ja-JP" altLang="en-US" dirty="0"/>
          </a:p>
        </p:txBody>
      </p:sp>
      <p:sp>
        <p:nvSpPr>
          <p:cNvPr id="9" name="テキスト ボックス 8"/>
          <p:cNvSpPr txBox="1"/>
          <p:nvPr/>
        </p:nvSpPr>
        <p:spPr>
          <a:xfrm>
            <a:off x="541539" y="1959933"/>
            <a:ext cx="5789569" cy="2062103"/>
          </a:xfrm>
          <a:prstGeom prst="rect">
            <a:avLst/>
          </a:prstGeom>
          <a:noFill/>
        </p:spPr>
        <p:txBody>
          <a:bodyPr wrap="square" rtlCol="0">
            <a:spAutoFit/>
          </a:bodyPr>
          <a:lstStyle/>
          <a:p>
            <a:r>
              <a:rPr kumimoji="1" lang="ja-JP" altLang="en-US" dirty="0" smtClean="0"/>
              <a:t>・改正前</a:t>
            </a:r>
            <a:endParaRPr kumimoji="1" lang="en-US" altLang="ja-JP" dirty="0" smtClean="0"/>
          </a:p>
          <a:p>
            <a:r>
              <a:rPr lang="ja-JP" altLang="en-US" dirty="0"/>
              <a:t>　</a:t>
            </a:r>
            <a:r>
              <a:rPr lang="ja-JP" altLang="en-US" dirty="0" smtClean="0"/>
              <a:t>基礎控除額 ＝ ５</a:t>
            </a:r>
            <a:r>
              <a:rPr lang="en-US" altLang="ja-JP" dirty="0" smtClean="0"/>
              <a:t>,</a:t>
            </a:r>
            <a:r>
              <a:rPr lang="ja-JP" altLang="en-US" dirty="0" smtClean="0"/>
              <a:t>０００万円＋１</a:t>
            </a:r>
            <a:r>
              <a:rPr lang="en-US" altLang="ja-JP" dirty="0" smtClean="0"/>
              <a:t>,</a:t>
            </a:r>
            <a:r>
              <a:rPr lang="ja-JP" altLang="en-US" dirty="0" smtClean="0"/>
              <a:t>０００万円</a:t>
            </a:r>
            <a:r>
              <a:rPr lang="en-US" altLang="ja-JP" dirty="0" smtClean="0"/>
              <a:t>×</a:t>
            </a:r>
            <a:r>
              <a:rPr lang="ja-JP" altLang="en-US" dirty="0" smtClean="0"/>
              <a:t>３人 ＝ ８</a:t>
            </a:r>
            <a:r>
              <a:rPr lang="en-US" altLang="ja-JP" dirty="0" smtClean="0"/>
              <a:t>,</a:t>
            </a:r>
            <a:r>
              <a:rPr lang="ja-JP" altLang="en-US" dirty="0" smtClean="0"/>
              <a:t>０００万円</a:t>
            </a:r>
            <a:endParaRPr lang="en-US" altLang="ja-JP" dirty="0" smtClean="0"/>
          </a:p>
          <a:p>
            <a:r>
              <a:rPr kumimoji="1" lang="ja-JP" altLang="en-US" dirty="0"/>
              <a:t>　</a:t>
            </a:r>
            <a:r>
              <a:rPr kumimoji="1" lang="ja-JP" altLang="en-US" dirty="0" smtClean="0"/>
              <a:t>課税遺産総額 ＝ ２０</a:t>
            </a:r>
            <a:r>
              <a:rPr kumimoji="1" lang="en-US" altLang="ja-JP" dirty="0" smtClean="0"/>
              <a:t>,</a:t>
            </a:r>
            <a:r>
              <a:rPr kumimoji="1" lang="ja-JP" altLang="en-US" dirty="0" smtClean="0"/>
              <a:t>０００万円－８</a:t>
            </a:r>
            <a:r>
              <a:rPr kumimoji="1" lang="en-US" altLang="ja-JP" dirty="0" smtClean="0"/>
              <a:t>,</a:t>
            </a:r>
            <a:r>
              <a:rPr kumimoji="1" lang="ja-JP" altLang="en-US" dirty="0" smtClean="0"/>
              <a:t>０００万円 ＝ １２</a:t>
            </a:r>
            <a:r>
              <a:rPr kumimoji="1" lang="en-US" altLang="ja-JP" dirty="0" smtClean="0"/>
              <a:t>,</a:t>
            </a:r>
            <a:r>
              <a:rPr kumimoji="1" lang="ja-JP" altLang="en-US" dirty="0" smtClean="0"/>
              <a:t>０００万円</a:t>
            </a:r>
            <a:endParaRPr kumimoji="1" lang="en-US" altLang="ja-JP" dirty="0" smtClean="0"/>
          </a:p>
          <a:p>
            <a:r>
              <a:rPr lang="ja-JP" altLang="en-US" dirty="0"/>
              <a:t>　</a:t>
            </a:r>
            <a:r>
              <a:rPr lang="ja-JP" altLang="en-US" dirty="0" smtClean="0"/>
              <a:t>　配偶者</a:t>
            </a:r>
            <a:r>
              <a:rPr lang="en-US" altLang="ja-JP" dirty="0" smtClean="0"/>
              <a:t>(</a:t>
            </a:r>
            <a:r>
              <a:rPr lang="ja-JP" altLang="en-US" dirty="0" smtClean="0"/>
              <a:t>法定相続分１</a:t>
            </a:r>
            <a:r>
              <a:rPr lang="en-US" altLang="ja-JP" dirty="0" smtClean="0"/>
              <a:t>/</a:t>
            </a:r>
            <a:r>
              <a:rPr lang="ja-JP" altLang="en-US" dirty="0" smtClean="0"/>
              <a:t>２</a:t>
            </a:r>
            <a:r>
              <a:rPr lang="en-US" altLang="ja-JP" dirty="0" smtClean="0"/>
              <a:t>)</a:t>
            </a:r>
            <a:r>
              <a:rPr lang="ja-JP" altLang="en-US" dirty="0" smtClean="0"/>
              <a:t>　</a:t>
            </a:r>
            <a:endParaRPr lang="en-US" altLang="ja-JP" dirty="0" smtClean="0"/>
          </a:p>
          <a:p>
            <a:r>
              <a:rPr lang="ja-JP" altLang="en-US" dirty="0"/>
              <a:t>　</a:t>
            </a:r>
            <a:r>
              <a:rPr lang="ja-JP" altLang="en-US" dirty="0" smtClean="0"/>
              <a:t>　　　６</a:t>
            </a:r>
            <a:r>
              <a:rPr lang="en-US" altLang="ja-JP" dirty="0" smtClean="0"/>
              <a:t>,</a:t>
            </a:r>
            <a:r>
              <a:rPr lang="ja-JP" altLang="en-US" dirty="0" smtClean="0"/>
              <a:t>０００万円</a:t>
            </a:r>
            <a:r>
              <a:rPr lang="en-US" altLang="ja-JP" dirty="0" smtClean="0"/>
              <a:t>×</a:t>
            </a:r>
            <a:r>
              <a:rPr lang="ja-JP" altLang="en-US" dirty="0" smtClean="0"/>
              <a:t>３０％－７００万円 ＝ １</a:t>
            </a:r>
            <a:r>
              <a:rPr lang="en-US" altLang="ja-JP" dirty="0" smtClean="0"/>
              <a:t>,</a:t>
            </a:r>
            <a:r>
              <a:rPr lang="ja-JP" altLang="en-US" dirty="0" smtClean="0"/>
              <a:t>１００万円</a:t>
            </a:r>
            <a:r>
              <a:rPr lang="en-US" altLang="ja-JP" dirty="0" smtClean="0"/>
              <a:t>‥‥‥</a:t>
            </a:r>
            <a:r>
              <a:rPr lang="ja-JP" altLang="en-US" dirty="0" smtClean="0"/>
              <a:t>①</a:t>
            </a:r>
            <a:endParaRPr lang="en-US" altLang="ja-JP" dirty="0" smtClean="0"/>
          </a:p>
          <a:p>
            <a:r>
              <a:rPr kumimoji="1" lang="ja-JP" altLang="en-US" dirty="0"/>
              <a:t>　</a:t>
            </a:r>
            <a:r>
              <a:rPr kumimoji="1" lang="ja-JP" altLang="en-US" dirty="0" smtClean="0"/>
              <a:t>　子　　　</a:t>
            </a:r>
            <a:r>
              <a:rPr kumimoji="1" lang="en-US" altLang="ja-JP" dirty="0" smtClean="0"/>
              <a:t>(</a:t>
            </a:r>
            <a:r>
              <a:rPr kumimoji="1" lang="ja-JP" altLang="en-US" dirty="0" smtClean="0"/>
              <a:t>法定相続分１</a:t>
            </a:r>
            <a:r>
              <a:rPr kumimoji="1" lang="en-US" altLang="ja-JP" dirty="0" smtClean="0"/>
              <a:t>/</a:t>
            </a:r>
            <a:r>
              <a:rPr kumimoji="1" lang="ja-JP" altLang="en-US" dirty="0" smtClean="0"/>
              <a:t>４</a:t>
            </a:r>
            <a:r>
              <a:rPr kumimoji="1" lang="en-US" altLang="ja-JP" dirty="0" smtClean="0"/>
              <a:t>)</a:t>
            </a:r>
            <a:endParaRPr lang="en-US" altLang="ja-JP" dirty="0"/>
          </a:p>
          <a:p>
            <a:r>
              <a:rPr kumimoji="1" lang="ja-JP" altLang="en-US" dirty="0" smtClean="0"/>
              <a:t>　　　　３</a:t>
            </a:r>
            <a:r>
              <a:rPr kumimoji="1" lang="en-US" altLang="ja-JP" dirty="0" smtClean="0"/>
              <a:t>,</a:t>
            </a:r>
            <a:r>
              <a:rPr kumimoji="1" lang="ja-JP" altLang="en-US" dirty="0" smtClean="0"/>
              <a:t>０００万円</a:t>
            </a:r>
            <a:r>
              <a:rPr kumimoji="1" lang="en-US" altLang="ja-JP" dirty="0" smtClean="0"/>
              <a:t>×</a:t>
            </a:r>
            <a:r>
              <a:rPr lang="ja-JP" altLang="en-US" dirty="0"/>
              <a:t>１５</a:t>
            </a:r>
            <a:r>
              <a:rPr kumimoji="1" lang="ja-JP" altLang="en-US" dirty="0" smtClean="0"/>
              <a:t>％－５０万円 ＝ ４００万円　</a:t>
            </a:r>
            <a:r>
              <a:rPr kumimoji="1" lang="en-US" altLang="ja-JP" dirty="0" smtClean="0"/>
              <a:t>‥‥‥‥</a:t>
            </a:r>
            <a:r>
              <a:rPr kumimoji="1" lang="ja-JP" altLang="en-US" dirty="0" smtClean="0"/>
              <a:t>②</a:t>
            </a:r>
            <a:endParaRPr kumimoji="1" lang="en-US" altLang="ja-JP" dirty="0" smtClean="0"/>
          </a:p>
          <a:p>
            <a:r>
              <a:rPr lang="ja-JP" altLang="en-US" dirty="0"/>
              <a:t>　</a:t>
            </a:r>
            <a:r>
              <a:rPr lang="ja-JP" altLang="en-US" dirty="0" smtClean="0"/>
              <a:t>①＋②</a:t>
            </a:r>
            <a:r>
              <a:rPr lang="en-US" altLang="ja-JP" dirty="0" smtClean="0"/>
              <a:t>×</a:t>
            </a:r>
            <a:r>
              <a:rPr lang="ja-JP" altLang="en-US" dirty="0" smtClean="0"/>
              <a:t>２人 ＝ １</a:t>
            </a:r>
            <a:r>
              <a:rPr lang="en-US" altLang="ja-JP" dirty="0" smtClean="0"/>
              <a:t>,</a:t>
            </a:r>
            <a:r>
              <a:rPr lang="ja-JP" altLang="en-US" dirty="0" smtClean="0"/>
              <a:t>９００万円</a:t>
            </a:r>
            <a:r>
              <a:rPr lang="ja-JP" altLang="en-US" dirty="0"/>
              <a:t>　</a:t>
            </a:r>
            <a:endParaRPr kumimoji="1" lang="ja-JP" altLang="en-US" dirty="0"/>
          </a:p>
        </p:txBody>
      </p:sp>
      <p:sp>
        <p:nvSpPr>
          <p:cNvPr id="54" name="テキスト ボックス 53"/>
          <p:cNvSpPr txBox="1"/>
          <p:nvPr/>
        </p:nvSpPr>
        <p:spPr>
          <a:xfrm>
            <a:off x="541539" y="4128572"/>
            <a:ext cx="6126686" cy="2062103"/>
          </a:xfrm>
          <a:prstGeom prst="rect">
            <a:avLst/>
          </a:prstGeom>
          <a:noFill/>
        </p:spPr>
        <p:txBody>
          <a:bodyPr wrap="square" rtlCol="0">
            <a:spAutoFit/>
          </a:bodyPr>
          <a:lstStyle/>
          <a:p>
            <a:r>
              <a:rPr kumimoji="1" lang="ja-JP" altLang="en-US" dirty="0" smtClean="0">
                <a:solidFill>
                  <a:schemeClr val="tx2">
                    <a:lumMod val="60000"/>
                    <a:lumOff val="40000"/>
                  </a:schemeClr>
                </a:solidFill>
              </a:rPr>
              <a:t>・改正後</a:t>
            </a:r>
            <a:endParaRPr kumimoji="1" lang="en-US" altLang="ja-JP" dirty="0" smtClean="0">
              <a:solidFill>
                <a:schemeClr val="tx2">
                  <a:lumMod val="60000"/>
                  <a:lumOff val="40000"/>
                </a:schemeClr>
              </a:solidFill>
            </a:endParaRPr>
          </a:p>
          <a:p>
            <a:r>
              <a:rPr lang="ja-JP" altLang="en-US" dirty="0">
                <a:solidFill>
                  <a:schemeClr val="tx2">
                    <a:lumMod val="60000"/>
                    <a:lumOff val="40000"/>
                  </a:schemeClr>
                </a:solidFill>
              </a:rPr>
              <a:t>　</a:t>
            </a:r>
            <a:r>
              <a:rPr lang="ja-JP" altLang="en-US" dirty="0" smtClean="0">
                <a:solidFill>
                  <a:schemeClr val="tx2">
                    <a:lumMod val="60000"/>
                    <a:lumOff val="40000"/>
                  </a:schemeClr>
                </a:solidFill>
              </a:rPr>
              <a:t>基礎控除額 ＝ </a:t>
            </a:r>
            <a:r>
              <a:rPr lang="ja-JP" altLang="en-US" u="sng" dirty="0" smtClean="0">
                <a:solidFill>
                  <a:schemeClr val="tx2">
                    <a:lumMod val="60000"/>
                    <a:lumOff val="40000"/>
                  </a:schemeClr>
                </a:solidFill>
              </a:rPr>
              <a:t>３</a:t>
            </a:r>
            <a:r>
              <a:rPr lang="en-US" altLang="ja-JP" u="sng" dirty="0" smtClean="0">
                <a:solidFill>
                  <a:schemeClr val="tx2">
                    <a:lumMod val="60000"/>
                    <a:lumOff val="40000"/>
                  </a:schemeClr>
                </a:solidFill>
              </a:rPr>
              <a:t>,</a:t>
            </a:r>
            <a:r>
              <a:rPr lang="ja-JP" altLang="en-US" u="sng" dirty="0">
                <a:solidFill>
                  <a:schemeClr val="tx2">
                    <a:lumMod val="60000"/>
                    <a:lumOff val="40000"/>
                  </a:schemeClr>
                </a:solidFill>
              </a:rPr>
              <a:t>０００</a:t>
            </a:r>
            <a:r>
              <a:rPr lang="ja-JP" altLang="en-US" u="sng" dirty="0" smtClean="0">
                <a:solidFill>
                  <a:schemeClr val="tx2">
                    <a:lumMod val="60000"/>
                    <a:lumOff val="40000"/>
                  </a:schemeClr>
                </a:solidFill>
              </a:rPr>
              <a:t>万円</a:t>
            </a:r>
            <a:r>
              <a:rPr lang="ja-JP" altLang="en-US" dirty="0" smtClean="0">
                <a:solidFill>
                  <a:schemeClr val="tx2">
                    <a:lumMod val="60000"/>
                    <a:lumOff val="40000"/>
                  </a:schemeClr>
                </a:solidFill>
              </a:rPr>
              <a:t>＋</a:t>
            </a:r>
            <a:r>
              <a:rPr lang="ja-JP" altLang="en-US" u="sng" dirty="0" smtClean="0">
                <a:solidFill>
                  <a:schemeClr val="tx2">
                    <a:lumMod val="60000"/>
                    <a:lumOff val="40000"/>
                  </a:schemeClr>
                </a:solidFill>
              </a:rPr>
              <a:t>６００万円</a:t>
            </a:r>
            <a:r>
              <a:rPr lang="en-US" altLang="ja-JP" dirty="0" smtClean="0">
                <a:solidFill>
                  <a:schemeClr val="tx2">
                    <a:lumMod val="60000"/>
                    <a:lumOff val="40000"/>
                  </a:schemeClr>
                </a:solidFill>
              </a:rPr>
              <a:t>×</a:t>
            </a:r>
            <a:r>
              <a:rPr lang="ja-JP" altLang="en-US" dirty="0" smtClean="0">
                <a:solidFill>
                  <a:schemeClr val="tx2">
                    <a:lumMod val="60000"/>
                    <a:lumOff val="40000"/>
                  </a:schemeClr>
                </a:solidFill>
              </a:rPr>
              <a:t>３人 ＝ </a:t>
            </a:r>
            <a:r>
              <a:rPr lang="ja-JP" altLang="en-US" u="sng" dirty="0" smtClean="0">
                <a:solidFill>
                  <a:schemeClr val="tx2">
                    <a:lumMod val="60000"/>
                    <a:lumOff val="40000"/>
                  </a:schemeClr>
                </a:solidFill>
              </a:rPr>
              <a:t>４</a:t>
            </a:r>
            <a:r>
              <a:rPr lang="en-US" altLang="ja-JP" u="sng" dirty="0" smtClean="0">
                <a:solidFill>
                  <a:schemeClr val="tx2">
                    <a:lumMod val="60000"/>
                    <a:lumOff val="40000"/>
                  </a:schemeClr>
                </a:solidFill>
              </a:rPr>
              <a:t>,</a:t>
            </a:r>
            <a:r>
              <a:rPr lang="ja-JP" altLang="en-US" u="sng" dirty="0">
                <a:solidFill>
                  <a:schemeClr val="tx2">
                    <a:lumMod val="60000"/>
                    <a:lumOff val="40000"/>
                  </a:schemeClr>
                </a:solidFill>
              </a:rPr>
              <a:t>８</a:t>
            </a:r>
            <a:r>
              <a:rPr lang="ja-JP" altLang="en-US" u="sng" dirty="0" smtClean="0">
                <a:solidFill>
                  <a:schemeClr val="tx2">
                    <a:lumMod val="60000"/>
                    <a:lumOff val="40000"/>
                  </a:schemeClr>
                </a:solidFill>
              </a:rPr>
              <a:t>００万円</a:t>
            </a:r>
            <a:endParaRPr lang="en-US" altLang="ja-JP" u="sng" dirty="0" smtClean="0">
              <a:solidFill>
                <a:schemeClr val="tx2">
                  <a:lumMod val="60000"/>
                  <a:lumOff val="40000"/>
                </a:schemeClr>
              </a:solidFill>
            </a:endParaRPr>
          </a:p>
          <a:p>
            <a:r>
              <a:rPr kumimoji="1" lang="ja-JP" altLang="en-US" dirty="0">
                <a:solidFill>
                  <a:schemeClr val="tx2">
                    <a:lumMod val="60000"/>
                    <a:lumOff val="40000"/>
                  </a:schemeClr>
                </a:solidFill>
              </a:rPr>
              <a:t>　</a:t>
            </a:r>
            <a:r>
              <a:rPr kumimoji="1" lang="ja-JP" altLang="en-US" dirty="0" smtClean="0">
                <a:solidFill>
                  <a:schemeClr val="tx2">
                    <a:lumMod val="60000"/>
                    <a:lumOff val="40000"/>
                  </a:schemeClr>
                </a:solidFill>
              </a:rPr>
              <a:t>課税遺産総額 ＝ ２０</a:t>
            </a:r>
            <a:r>
              <a:rPr kumimoji="1" lang="en-US" altLang="ja-JP" dirty="0" smtClean="0">
                <a:solidFill>
                  <a:schemeClr val="tx2">
                    <a:lumMod val="60000"/>
                    <a:lumOff val="40000"/>
                  </a:schemeClr>
                </a:solidFill>
              </a:rPr>
              <a:t>,</a:t>
            </a:r>
            <a:r>
              <a:rPr kumimoji="1" lang="ja-JP" altLang="en-US" dirty="0" smtClean="0">
                <a:solidFill>
                  <a:schemeClr val="tx2">
                    <a:lumMod val="60000"/>
                    <a:lumOff val="40000"/>
                  </a:schemeClr>
                </a:solidFill>
              </a:rPr>
              <a:t>０００万円－</a:t>
            </a:r>
            <a:r>
              <a:rPr kumimoji="1" lang="ja-JP" altLang="en-US" u="sng" dirty="0" smtClean="0">
                <a:solidFill>
                  <a:schemeClr val="tx2">
                    <a:lumMod val="60000"/>
                    <a:lumOff val="40000"/>
                  </a:schemeClr>
                </a:solidFill>
              </a:rPr>
              <a:t>４</a:t>
            </a:r>
            <a:r>
              <a:rPr kumimoji="1" lang="en-US" altLang="ja-JP" u="sng" dirty="0" smtClean="0">
                <a:solidFill>
                  <a:schemeClr val="tx2">
                    <a:lumMod val="60000"/>
                    <a:lumOff val="40000"/>
                  </a:schemeClr>
                </a:solidFill>
              </a:rPr>
              <a:t>,</a:t>
            </a:r>
            <a:r>
              <a:rPr kumimoji="1" lang="ja-JP" altLang="en-US" u="sng" dirty="0" smtClean="0">
                <a:solidFill>
                  <a:schemeClr val="tx2">
                    <a:lumMod val="60000"/>
                    <a:lumOff val="40000"/>
                  </a:schemeClr>
                </a:solidFill>
              </a:rPr>
              <a:t>８００万円 </a:t>
            </a:r>
            <a:r>
              <a:rPr kumimoji="1" lang="ja-JP" altLang="en-US" dirty="0" smtClean="0">
                <a:solidFill>
                  <a:schemeClr val="tx2">
                    <a:lumMod val="60000"/>
                    <a:lumOff val="40000"/>
                  </a:schemeClr>
                </a:solidFill>
              </a:rPr>
              <a:t>＝ </a:t>
            </a:r>
            <a:r>
              <a:rPr lang="ja-JP" altLang="en-US" u="sng" dirty="0" smtClean="0">
                <a:solidFill>
                  <a:schemeClr val="tx2">
                    <a:lumMod val="60000"/>
                    <a:lumOff val="40000"/>
                  </a:schemeClr>
                </a:solidFill>
              </a:rPr>
              <a:t>１５</a:t>
            </a:r>
            <a:r>
              <a:rPr kumimoji="1" lang="en-US" altLang="ja-JP" u="sng" dirty="0" smtClean="0">
                <a:solidFill>
                  <a:schemeClr val="tx2">
                    <a:lumMod val="60000"/>
                    <a:lumOff val="40000"/>
                  </a:schemeClr>
                </a:solidFill>
              </a:rPr>
              <a:t>,</a:t>
            </a:r>
            <a:r>
              <a:rPr kumimoji="1" lang="ja-JP" altLang="en-US" u="sng" dirty="0" smtClean="0">
                <a:solidFill>
                  <a:schemeClr val="tx2">
                    <a:lumMod val="60000"/>
                    <a:lumOff val="40000"/>
                  </a:schemeClr>
                </a:solidFill>
              </a:rPr>
              <a:t>２００万円</a:t>
            </a:r>
            <a:endParaRPr kumimoji="1" lang="en-US" altLang="ja-JP" u="sng" dirty="0" smtClean="0">
              <a:solidFill>
                <a:schemeClr val="tx2">
                  <a:lumMod val="60000"/>
                  <a:lumOff val="40000"/>
                </a:schemeClr>
              </a:solidFill>
            </a:endParaRPr>
          </a:p>
          <a:p>
            <a:r>
              <a:rPr lang="ja-JP" altLang="en-US" dirty="0">
                <a:solidFill>
                  <a:schemeClr val="tx2">
                    <a:lumMod val="60000"/>
                    <a:lumOff val="40000"/>
                  </a:schemeClr>
                </a:solidFill>
              </a:rPr>
              <a:t>　</a:t>
            </a:r>
            <a:r>
              <a:rPr lang="ja-JP" altLang="en-US" dirty="0" smtClean="0">
                <a:solidFill>
                  <a:schemeClr val="tx2">
                    <a:lumMod val="60000"/>
                    <a:lumOff val="40000"/>
                  </a:schemeClr>
                </a:solidFill>
              </a:rPr>
              <a:t>　配偶者</a:t>
            </a:r>
            <a:r>
              <a:rPr lang="en-US" altLang="ja-JP" dirty="0" smtClean="0">
                <a:solidFill>
                  <a:schemeClr val="tx2">
                    <a:lumMod val="60000"/>
                    <a:lumOff val="40000"/>
                  </a:schemeClr>
                </a:solidFill>
              </a:rPr>
              <a:t>(</a:t>
            </a:r>
            <a:r>
              <a:rPr lang="ja-JP" altLang="en-US" dirty="0" smtClean="0">
                <a:solidFill>
                  <a:schemeClr val="tx2">
                    <a:lumMod val="60000"/>
                    <a:lumOff val="40000"/>
                  </a:schemeClr>
                </a:solidFill>
              </a:rPr>
              <a:t>法定相続分１</a:t>
            </a:r>
            <a:r>
              <a:rPr lang="en-US" altLang="ja-JP" dirty="0" smtClean="0">
                <a:solidFill>
                  <a:schemeClr val="tx2">
                    <a:lumMod val="60000"/>
                    <a:lumOff val="40000"/>
                  </a:schemeClr>
                </a:solidFill>
              </a:rPr>
              <a:t>/</a:t>
            </a:r>
            <a:r>
              <a:rPr lang="ja-JP" altLang="en-US" dirty="0" smtClean="0">
                <a:solidFill>
                  <a:schemeClr val="tx2">
                    <a:lumMod val="60000"/>
                    <a:lumOff val="40000"/>
                  </a:schemeClr>
                </a:solidFill>
              </a:rPr>
              <a:t>２</a:t>
            </a:r>
            <a:r>
              <a:rPr lang="en-US" altLang="ja-JP" dirty="0" smtClean="0">
                <a:solidFill>
                  <a:schemeClr val="tx2">
                    <a:lumMod val="60000"/>
                    <a:lumOff val="40000"/>
                  </a:schemeClr>
                </a:solidFill>
              </a:rPr>
              <a:t>)</a:t>
            </a:r>
            <a:r>
              <a:rPr lang="ja-JP" altLang="en-US" dirty="0" smtClean="0">
                <a:solidFill>
                  <a:schemeClr val="tx2">
                    <a:lumMod val="60000"/>
                    <a:lumOff val="40000"/>
                  </a:schemeClr>
                </a:solidFill>
              </a:rPr>
              <a:t>　</a:t>
            </a:r>
            <a:endParaRPr lang="en-US" altLang="ja-JP" dirty="0" smtClean="0">
              <a:solidFill>
                <a:schemeClr val="tx2">
                  <a:lumMod val="60000"/>
                  <a:lumOff val="40000"/>
                </a:schemeClr>
              </a:solidFill>
            </a:endParaRPr>
          </a:p>
          <a:p>
            <a:r>
              <a:rPr lang="ja-JP" altLang="en-US" dirty="0">
                <a:solidFill>
                  <a:schemeClr val="tx2">
                    <a:lumMod val="60000"/>
                    <a:lumOff val="40000"/>
                  </a:schemeClr>
                </a:solidFill>
              </a:rPr>
              <a:t>　</a:t>
            </a:r>
            <a:r>
              <a:rPr lang="ja-JP" altLang="en-US" dirty="0" smtClean="0">
                <a:solidFill>
                  <a:schemeClr val="tx2">
                    <a:lumMod val="60000"/>
                    <a:lumOff val="40000"/>
                  </a:schemeClr>
                </a:solidFill>
              </a:rPr>
              <a:t>　　　</a:t>
            </a:r>
            <a:r>
              <a:rPr lang="ja-JP" altLang="en-US" u="sng" dirty="0" smtClean="0">
                <a:solidFill>
                  <a:schemeClr val="tx2">
                    <a:lumMod val="60000"/>
                    <a:lumOff val="40000"/>
                  </a:schemeClr>
                </a:solidFill>
              </a:rPr>
              <a:t>７</a:t>
            </a:r>
            <a:r>
              <a:rPr lang="en-US" altLang="ja-JP" u="sng" dirty="0" smtClean="0">
                <a:solidFill>
                  <a:schemeClr val="tx2">
                    <a:lumMod val="60000"/>
                    <a:lumOff val="40000"/>
                  </a:schemeClr>
                </a:solidFill>
              </a:rPr>
              <a:t>,</a:t>
            </a:r>
            <a:r>
              <a:rPr lang="ja-JP" altLang="en-US" u="sng" dirty="0">
                <a:solidFill>
                  <a:schemeClr val="tx2">
                    <a:lumMod val="60000"/>
                    <a:lumOff val="40000"/>
                  </a:schemeClr>
                </a:solidFill>
              </a:rPr>
              <a:t>６００</a:t>
            </a:r>
            <a:r>
              <a:rPr lang="ja-JP" altLang="en-US" u="sng" dirty="0" smtClean="0">
                <a:solidFill>
                  <a:schemeClr val="tx2">
                    <a:lumMod val="60000"/>
                    <a:lumOff val="40000"/>
                  </a:schemeClr>
                </a:solidFill>
              </a:rPr>
              <a:t>万円</a:t>
            </a:r>
            <a:r>
              <a:rPr lang="en-US" altLang="ja-JP" dirty="0" smtClean="0">
                <a:solidFill>
                  <a:schemeClr val="tx2">
                    <a:lumMod val="60000"/>
                    <a:lumOff val="40000"/>
                  </a:schemeClr>
                </a:solidFill>
              </a:rPr>
              <a:t>×</a:t>
            </a:r>
            <a:r>
              <a:rPr lang="ja-JP" altLang="en-US" u="sng" dirty="0" smtClean="0">
                <a:solidFill>
                  <a:schemeClr val="tx2">
                    <a:lumMod val="60000"/>
                    <a:lumOff val="40000"/>
                  </a:schemeClr>
                </a:solidFill>
              </a:rPr>
              <a:t>３０％</a:t>
            </a:r>
            <a:r>
              <a:rPr lang="ja-JP" altLang="en-US" dirty="0" smtClean="0">
                <a:solidFill>
                  <a:schemeClr val="tx2">
                    <a:lumMod val="60000"/>
                    <a:lumOff val="40000"/>
                  </a:schemeClr>
                </a:solidFill>
              </a:rPr>
              <a:t>－</a:t>
            </a:r>
            <a:r>
              <a:rPr lang="ja-JP" altLang="en-US" u="sng" dirty="0" smtClean="0">
                <a:solidFill>
                  <a:schemeClr val="tx2">
                    <a:lumMod val="60000"/>
                    <a:lumOff val="40000"/>
                  </a:schemeClr>
                </a:solidFill>
              </a:rPr>
              <a:t>７００万円</a:t>
            </a:r>
            <a:r>
              <a:rPr lang="ja-JP" altLang="en-US" dirty="0" smtClean="0">
                <a:solidFill>
                  <a:schemeClr val="tx2">
                    <a:lumMod val="60000"/>
                    <a:lumOff val="40000"/>
                  </a:schemeClr>
                </a:solidFill>
              </a:rPr>
              <a:t> ＝ </a:t>
            </a:r>
            <a:r>
              <a:rPr lang="ja-JP" altLang="en-US" u="sng" dirty="0" smtClean="0">
                <a:solidFill>
                  <a:schemeClr val="tx2">
                    <a:lumMod val="60000"/>
                    <a:lumOff val="40000"/>
                  </a:schemeClr>
                </a:solidFill>
              </a:rPr>
              <a:t>１</a:t>
            </a:r>
            <a:r>
              <a:rPr lang="en-US" altLang="ja-JP" u="sng" dirty="0" smtClean="0">
                <a:solidFill>
                  <a:schemeClr val="tx2">
                    <a:lumMod val="60000"/>
                    <a:lumOff val="40000"/>
                  </a:schemeClr>
                </a:solidFill>
              </a:rPr>
              <a:t>,</a:t>
            </a:r>
            <a:r>
              <a:rPr lang="ja-JP" altLang="en-US" u="sng" dirty="0">
                <a:solidFill>
                  <a:schemeClr val="tx2">
                    <a:lumMod val="60000"/>
                    <a:lumOff val="40000"/>
                  </a:schemeClr>
                </a:solidFill>
              </a:rPr>
              <a:t>５８０</a:t>
            </a:r>
            <a:r>
              <a:rPr lang="ja-JP" altLang="en-US" u="sng" dirty="0" smtClean="0">
                <a:solidFill>
                  <a:schemeClr val="tx2">
                    <a:lumMod val="60000"/>
                    <a:lumOff val="40000"/>
                  </a:schemeClr>
                </a:solidFill>
              </a:rPr>
              <a:t>万円</a:t>
            </a:r>
            <a:r>
              <a:rPr lang="en-US" altLang="ja-JP" dirty="0" smtClean="0">
                <a:solidFill>
                  <a:schemeClr val="tx2">
                    <a:lumMod val="60000"/>
                    <a:lumOff val="40000"/>
                  </a:schemeClr>
                </a:solidFill>
              </a:rPr>
              <a:t>‥‥‥</a:t>
            </a:r>
            <a:r>
              <a:rPr lang="ja-JP" altLang="en-US" dirty="0" smtClean="0">
                <a:solidFill>
                  <a:schemeClr val="tx2">
                    <a:lumMod val="60000"/>
                    <a:lumOff val="40000"/>
                  </a:schemeClr>
                </a:solidFill>
              </a:rPr>
              <a:t>①</a:t>
            </a:r>
            <a:endParaRPr lang="en-US" altLang="ja-JP" dirty="0" smtClean="0">
              <a:solidFill>
                <a:schemeClr val="tx2">
                  <a:lumMod val="60000"/>
                  <a:lumOff val="40000"/>
                </a:schemeClr>
              </a:solidFill>
            </a:endParaRPr>
          </a:p>
          <a:p>
            <a:r>
              <a:rPr kumimoji="1" lang="ja-JP" altLang="en-US" dirty="0">
                <a:solidFill>
                  <a:schemeClr val="tx2">
                    <a:lumMod val="60000"/>
                    <a:lumOff val="40000"/>
                  </a:schemeClr>
                </a:solidFill>
              </a:rPr>
              <a:t>　</a:t>
            </a:r>
            <a:r>
              <a:rPr kumimoji="1" lang="ja-JP" altLang="en-US" dirty="0" smtClean="0">
                <a:solidFill>
                  <a:schemeClr val="tx2">
                    <a:lumMod val="60000"/>
                    <a:lumOff val="40000"/>
                  </a:schemeClr>
                </a:solidFill>
              </a:rPr>
              <a:t>　子　　　</a:t>
            </a:r>
            <a:r>
              <a:rPr kumimoji="1" lang="en-US" altLang="ja-JP" dirty="0" smtClean="0">
                <a:solidFill>
                  <a:schemeClr val="tx2">
                    <a:lumMod val="60000"/>
                    <a:lumOff val="40000"/>
                  </a:schemeClr>
                </a:solidFill>
              </a:rPr>
              <a:t>(</a:t>
            </a:r>
            <a:r>
              <a:rPr kumimoji="1" lang="ja-JP" altLang="en-US" dirty="0" smtClean="0">
                <a:solidFill>
                  <a:schemeClr val="tx2">
                    <a:lumMod val="60000"/>
                    <a:lumOff val="40000"/>
                  </a:schemeClr>
                </a:solidFill>
              </a:rPr>
              <a:t>法定相続分１</a:t>
            </a:r>
            <a:r>
              <a:rPr kumimoji="1" lang="en-US" altLang="ja-JP" dirty="0" smtClean="0">
                <a:solidFill>
                  <a:schemeClr val="tx2">
                    <a:lumMod val="60000"/>
                    <a:lumOff val="40000"/>
                  </a:schemeClr>
                </a:solidFill>
              </a:rPr>
              <a:t>/</a:t>
            </a:r>
            <a:r>
              <a:rPr kumimoji="1" lang="ja-JP" altLang="en-US" dirty="0" smtClean="0">
                <a:solidFill>
                  <a:schemeClr val="tx2">
                    <a:lumMod val="60000"/>
                    <a:lumOff val="40000"/>
                  </a:schemeClr>
                </a:solidFill>
              </a:rPr>
              <a:t>４</a:t>
            </a:r>
            <a:r>
              <a:rPr kumimoji="1" lang="en-US" altLang="ja-JP" dirty="0" smtClean="0">
                <a:solidFill>
                  <a:schemeClr val="tx2">
                    <a:lumMod val="60000"/>
                    <a:lumOff val="40000"/>
                  </a:schemeClr>
                </a:solidFill>
              </a:rPr>
              <a:t>)</a:t>
            </a:r>
            <a:endParaRPr lang="en-US" altLang="ja-JP" dirty="0">
              <a:solidFill>
                <a:schemeClr val="tx2">
                  <a:lumMod val="60000"/>
                  <a:lumOff val="40000"/>
                </a:schemeClr>
              </a:solidFill>
            </a:endParaRPr>
          </a:p>
          <a:p>
            <a:r>
              <a:rPr kumimoji="1" lang="ja-JP" altLang="en-US" dirty="0" smtClean="0">
                <a:solidFill>
                  <a:schemeClr val="tx2">
                    <a:lumMod val="60000"/>
                    <a:lumOff val="40000"/>
                  </a:schemeClr>
                </a:solidFill>
              </a:rPr>
              <a:t>　　　　</a:t>
            </a:r>
            <a:r>
              <a:rPr kumimoji="1" lang="ja-JP" altLang="en-US" u="sng" dirty="0" smtClean="0">
                <a:solidFill>
                  <a:schemeClr val="tx2">
                    <a:lumMod val="60000"/>
                    <a:lumOff val="40000"/>
                  </a:schemeClr>
                </a:solidFill>
              </a:rPr>
              <a:t>３</a:t>
            </a:r>
            <a:r>
              <a:rPr kumimoji="1" lang="en-US" altLang="ja-JP" u="sng" dirty="0" smtClean="0">
                <a:solidFill>
                  <a:schemeClr val="tx2">
                    <a:lumMod val="60000"/>
                    <a:lumOff val="40000"/>
                  </a:schemeClr>
                </a:solidFill>
              </a:rPr>
              <a:t>,</a:t>
            </a:r>
            <a:r>
              <a:rPr kumimoji="1" lang="ja-JP" altLang="en-US" u="sng" dirty="0" smtClean="0">
                <a:solidFill>
                  <a:schemeClr val="tx2">
                    <a:lumMod val="60000"/>
                    <a:lumOff val="40000"/>
                  </a:schemeClr>
                </a:solidFill>
              </a:rPr>
              <a:t>８００万円</a:t>
            </a:r>
            <a:r>
              <a:rPr kumimoji="1" lang="en-US" altLang="ja-JP" dirty="0" smtClean="0">
                <a:solidFill>
                  <a:schemeClr val="tx2">
                    <a:lumMod val="60000"/>
                    <a:lumOff val="40000"/>
                  </a:schemeClr>
                </a:solidFill>
              </a:rPr>
              <a:t>×</a:t>
            </a:r>
            <a:r>
              <a:rPr kumimoji="1" lang="ja-JP" altLang="en-US" u="sng" dirty="0" smtClean="0">
                <a:solidFill>
                  <a:schemeClr val="tx2">
                    <a:lumMod val="60000"/>
                    <a:lumOff val="40000"/>
                  </a:schemeClr>
                </a:solidFill>
              </a:rPr>
              <a:t>２０％</a:t>
            </a:r>
            <a:r>
              <a:rPr kumimoji="1" lang="ja-JP" altLang="en-US" dirty="0" smtClean="0">
                <a:solidFill>
                  <a:schemeClr val="tx2">
                    <a:lumMod val="60000"/>
                    <a:lumOff val="40000"/>
                  </a:schemeClr>
                </a:solidFill>
              </a:rPr>
              <a:t>－</a:t>
            </a:r>
            <a:r>
              <a:rPr kumimoji="1" lang="ja-JP" altLang="en-US" u="sng" dirty="0" smtClean="0">
                <a:solidFill>
                  <a:schemeClr val="tx2">
                    <a:lumMod val="60000"/>
                    <a:lumOff val="40000"/>
                  </a:schemeClr>
                </a:solidFill>
              </a:rPr>
              <a:t>２００万円</a:t>
            </a:r>
            <a:r>
              <a:rPr kumimoji="1" lang="ja-JP" altLang="en-US" dirty="0" smtClean="0">
                <a:solidFill>
                  <a:schemeClr val="tx2">
                    <a:lumMod val="60000"/>
                    <a:lumOff val="40000"/>
                  </a:schemeClr>
                </a:solidFill>
              </a:rPr>
              <a:t> ＝ </a:t>
            </a:r>
            <a:r>
              <a:rPr lang="ja-JP" altLang="en-US" u="sng" dirty="0" smtClean="0">
                <a:solidFill>
                  <a:schemeClr val="tx2">
                    <a:lumMod val="60000"/>
                    <a:lumOff val="40000"/>
                  </a:schemeClr>
                </a:solidFill>
              </a:rPr>
              <a:t>５６０</a:t>
            </a:r>
            <a:r>
              <a:rPr kumimoji="1" lang="ja-JP" altLang="en-US" u="sng" dirty="0" smtClean="0">
                <a:solidFill>
                  <a:schemeClr val="tx2">
                    <a:lumMod val="60000"/>
                    <a:lumOff val="40000"/>
                  </a:schemeClr>
                </a:solidFill>
              </a:rPr>
              <a:t>万円</a:t>
            </a:r>
            <a:r>
              <a:rPr kumimoji="1" lang="en-US" altLang="ja-JP" dirty="0" smtClean="0">
                <a:solidFill>
                  <a:schemeClr val="tx2">
                    <a:lumMod val="60000"/>
                    <a:lumOff val="40000"/>
                  </a:schemeClr>
                </a:solidFill>
              </a:rPr>
              <a:t>‥‥‥‥</a:t>
            </a:r>
            <a:r>
              <a:rPr kumimoji="1" lang="ja-JP" altLang="en-US" dirty="0" smtClean="0">
                <a:solidFill>
                  <a:schemeClr val="tx2">
                    <a:lumMod val="60000"/>
                    <a:lumOff val="40000"/>
                  </a:schemeClr>
                </a:solidFill>
              </a:rPr>
              <a:t>②</a:t>
            </a:r>
            <a:endParaRPr kumimoji="1" lang="en-US" altLang="ja-JP" dirty="0" smtClean="0">
              <a:solidFill>
                <a:schemeClr val="tx2">
                  <a:lumMod val="60000"/>
                  <a:lumOff val="40000"/>
                </a:schemeClr>
              </a:solidFill>
            </a:endParaRPr>
          </a:p>
          <a:p>
            <a:r>
              <a:rPr lang="ja-JP" altLang="en-US" dirty="0">
                <a:solidFill>
                  <a:schemeClr val="tx2">
                    <a:lumMod val="60000"/>
                    <a:lumOff val="40000"/>
                  </a:schemeClr>
                </a:solidFill>
              </a:rPr>
              <a:t>　</a:t>
            </a:r>
            <a:r>
              <a:rPr lang="ja-JP" altLang="en-US" dirty="0" smtClean="0">
                <a:solidFill>
                  <a:schemeClr val="tx2">
                    <a:lumMod val="60000"/>
                    <a:lumOff val="40000"/>
                  </a:schemeClr>
                </a:solidFill>
              </a:rPr>
              <a:t>①＋②</a:t>
            </a:r>
            <a:r>
              <a:rPr lang="en-US" altLang="ja-JP" dirty="0" smtClean="0">
                <a:solidFill>
                  <a:schemeClr val="tx2">
                    <a:lumMod val="60000"/>
                    <a:lumOff val="40000"/>
                  </a:schemeClr>
                </a:solidFill>
              </a:rPr>
              <a:t>×</a:t>
            </a:r>
            <a:r>
              <a:rPr lang="ja-JP" altLang="en-US" dirty="0" smtClean="0">
                <a:solidFill>
                  <a:schemeClr val="tx2">
                    <a:lumMod val="60000"/>
                    <a:lumOff val="40000"/>
                  </a:schemeClr>
                </a:solidFill>
              </a:rPr>
              <a:t>２人 ＝ </a:t>
            </a:r>
            <a:r>
              <a:rPr lang="ja-JP" altLang="en-US" u="sng" dirty="0" smtClean="0">
                <a:solidFill>
                  <a:schemeClr val="tx2">
                    <a:lumMod val="60000"/>
                    <a:lumOff val="40000"/>
                  </a:schemeClr>
                </a:solidFill>
              </a:rPr>
              <a:t>２</a:t>
            </a:r>
            <a:r>
              <a:rPr lang="en-US" altLang="ja-JP" u="sng" dirty="0" smtClean="0">
                <a:solidFill>
                  <a:schemeClr val="tx2">
                    <a:lumMod val="60000"/>
                    <a:lumOff val="40000"/>
                  </a:schemeClr>
                </a:solidFill>
              </a:rPr>
              <a:t>,</a:t>
            </a:r>
            <a:r>
              <a:rPr lang="ja-JP" altLang="en-US" u="sng" dirty="0">
                <a:solidFill>
                  <a:schemeClr val="tx2">
                    <a:lumMod val="60000"/>
                    <a:lumOff val="40000"/>
                  </a:schemeClr>
                </a:solidFill>
              </a:rPr>
              <a:t>７００</a:t>
            </a:r>
            <a:r>
              <a:rPr lang="ja-JP" altLang="en-US" u="sng" dirty="0" smtClean="0">
                <a:solidFill>
                  <a:schemeClr val="tx2">
                    <a:lumMod val="60000"/>
                    <a:lumOff val="40000"/>
                  </a:schemeClr>
                </a:solidFill>
              </a:rPr>
              <a:t>万円</a:t>
            </a:r>
            <a:r>
              <a:rPr lang="ja-JP" altLang="en-US" dirty="0">
                <a:solidFill>
                  <a:schemeClr val="tx2">
                    <a:lumMod val="60000"/>
                    <a:lumOff val="40000"/>
                  </a:schemeClr>
                </a:solidFill>
              </a:rPr>
              <a:t>　</a:t>
            </a:r>
            <a:endParaRPr kumimoji="1" lang="ja-JP" altLang="en-US" dirty="0">
              <a:solidFill>
                <a:schemeClr val="tx2">
                  <a:lumMod val="60000"/>
                  <a:lumOff val="40000"/>
                </a:schemeClr>
              </a:solidFill>
            </a:endParaRPr>
          </a:p>
        </p:txBody>
      </p:sp>
      <p:sp>
        <p:nvSpPr>
          <p:cNvPr id="11" name="テキスト ボックス 10"/>
          <p:cNvSpPr txBox="1"/>
          <p:nvPr/>
        </p:nvSpPr>
        <p:spPr>
          <a:xfrm>
            <a:off x="6134471" y="5176802"/>
            <a:ext cx="2752078" cy="830997"/>
          </a:xfrm>
          <a:prstGeom prst="rect">
            <a:avLst/>
          </a:prstGeom>
          <a:noFill/>
        </p:spPr>
        <p:txBody>
          <a:bodyPr wrap="square" rtlCol="0">
            <a:spAutoFit/>
          </a:bodyPr>
          <a:lstStyle/>
          <a:p>
            <a:r>
              <a:rPr kumimoji="1" lang="ja-JP" altLang="en-US" dirty="0" smtClean="0">
                <a:solidFill>
                  <a:schemeClr val="tx2">
                    <a:lumMod val="60000"/>
                    <a:lumOff val="40000"/>
                  </a:schemeClr>
                </a:solidFill>
              </a:rPr>
              <a:t>☆　平成２７年１月１日以降は</a:t>
            </a:r>
            <a:endParaRPr kumimoji="1" lang="en-US" altLang="ja-JP" dirty="0" smtClean="0">
              <a:solidFill>
                <a:schemeClr val="tx2">
                  <a:lumMod val="60000"/>
                  <a:lumOff val="40000"/>
                </a:schemeClr>
              </a:solidFill>
            </a:endParaRPr>
          </a:p>
          <a:p>
            <a:r>
              <a:rPr kumimoji="1" lang="ja-JP" altLang="en-US" dirty="0" smtClean="0">
                <a:solidFill>
                  <a:schemeClr val="tx2">
                    <a:lumMod val="60000"/>
                    <a:lumOff val="40000"/>
                  </a:schemeClr>
                </a:solidFill>
              </a:rPr>
              <a:t>　　配偶者の税額軽減を無視</a:t>
            </a:r>
            <a:endParaRPr kumimoji="1" lang="en-US" altLang="ja-JP" dirty="0" smtClean="0">
              <a:solidFill>
                <a:schemeClr val="tx2">
                  <a:lumMod val="60000"/>
                  <a:lumOff val="40000"/>
                </a:schemeClr>
              </a:solidFill>
            </a:endParaRPr>
          </a:p>
          <a:p>
            <a:r>
              <a:rPr lang="ja-JP" altLang="en-US" dirty="0">
                <a:solidFill>
                  <a:schemeClr val="tx2">
                    <a:lumMod val="60000"/>
                    <a:lumOff val="40000"/>
                  </a:schemeClr>
                </a:solidFill>
              </a:rPr>
              <a:t>　</a:t>
            </a:r>
            <a:r>
              <a:rPr lang="ja-JP" altLang="en-US" dirty="0" smtClean="0">
                <a:solidFill>
                  <a:schemeClr val="tx2">
                    <a:lumMod val="60000"/>
                    <a:lumOff val="40000"/>
                  </a:schemeClr>
                </a:solidFill>
              </a:rPr>
              <a:t>　</a:t>
            </a:r>
            <a:r>
              <a:rPr kumimoji="1" lang="ja-JP" altLang="en-US" dirty="0" smtClean="0">
                <a:solidFill>
                  <a:schemeClr val="tx2">
                    <a:lumMod val="60000"/>
                    <a:lumOff val="40000"/>
                  </a:schemeClr>
                </a:solidFill>
              </a:rPr>
              <a:t>すれば、８００万円の増税</a:t>
            </a:r>
            <a:endParaRPr kumimoji="1" lang="ja-JP" altLang="en-US" dirty="0">
              <a:solidFill>
                <a:schemeClr val="tx2">
                  <a:lumMod val="60000"/>
                  <a:lumOff val="40000"/>
                </a:schemeClr>
              </a:solidFill>
            </a:endParaRPr>
          </a:p>
        </p:txBody>
      </p:sp>
      <p:sp>
        <p:nvSpPr>
          <p:cNvPr id="12" name="テキスト ボックス 11"/>
          <p:cNvSpPr txBox="1"/>
          <p:nvPr/>
        </p:nvSpPr>
        <p:spPr>
          <a:xfrm>
            <a:off x="2088000" y="4413600"/>
            <a:ext cx="4342788" cy="246221"/>
          </a:xfrm>
          <a:prstGeom prst="rect">
            <a:avLst/>
          </a:prstGeom>
          <a:solidFill>
            <a:schemeClr val="bg1"/>
          </a:solidFill>
        </p:spPr>
        <p:txBody>
          <a:bodyPr wrap="square" lIns="0" tIns="0" rIns="0" bIns="0" rtlCol="0">
            <a:spAutoFit/>
          </a:bodyPr>
          <a:lstStyle/>
          <a:p>
            <a:r>
              <a:rPr lang="ja-JP" altLang="en-US" u="sng" dirty="0">
                <a:solidFill>
                  <a:schemeClr val="tx2">
                    <a:lumMod val="60000"/>
                    <a:lumOff val="40000"/>
                  </a:schemeClr>
                </a:solidFill>
              </a:rPr>
              <a:t>　</a:t>
            </a:r>
            <a:r>
              <a:rPr lang="en-US" altLang="ja-JP" u="sng" dirty="0">
                <a:solidFill>
                  <a:schemeClr val="tx2">
                    <a:lumMod val="60000"/>
                    <a:lumOff val="40000"/>
                  </a:schemeClr>
                </a:solidFill>
              </a:rPr>
              <a:t>,</a:t>
            </a:r>
            <a:r>
              <a:rPr lang="ja-JP" altLang="en-US" u="sng" dirty="0">
                <a:solidFill>
                  <a:schemeClr val="tx2">
                    <a:lumMod val="60000"/>
                    <a:lumOff val="40000"/>
                  </a:schemeClr>
                </a:solidFill>
              </a:rPr>
              <a:t>　　　万円</a:t>
            </a:r>
            <a:r>
              <a:rPr lang="ja-JP" altLang="en-US" dirty="0" smtClean="0">
                <a:solidFill>
                  <a:schemeClr val="tx2">
                    <a:lumMod val="60000"/>
                    <a:lumOff val="40000"/>
                  </a:schemeClr>
                </a:solidFill>
              </a:rPr>
              <a:t>＋ </a:t>
            </a:r>
            <a:r>
              <a:rPr lang="ja-JP" altLang="en-US" u="sng" dirty="0">
                <a:solidFill>
                  <a:schemeClr val="tx2">
                    <a:lumMod val="60000"/>
                    <a:lumOff val="40000"/>
                  </a:schemeClr>
                </a:solidFill>
              </a:rPr>
              <a:t>　　</a:t>
            </a:r>
            <a:r>
              <a:rPr lang="ja-JP" altLang="en-US" u="sng" dirty="0" smtClean="0">
                <a:solidFill>
                  <a:schemeClr val="tx2">
                    <a:lumMod val="60000"/>
                    <a:lumOff val="40000"/>
                  </a:schemeClr>
                </a:solidFill>
              </a:rPr>
              <a:t>  万</a:t>
            </a:r>
            <a:r>
              <a:rPr lang="ja-JP" altLang="en-US" u="sng" dirty="0">
                <a:solidFill>
                  <a:schemeClr val="tx2">
                    <a:lumMod val="60000"/>
                    <a:lumOff val="40000"/>
                  </a:schemeClr>
                </a:solidFill>
              </a:rPr>
              <a:t>円</a:t>
            </a:r>
            <a:r>
              <a:rPr lang="en-US" altLang="ja-JP" dirty="0">
                <a:solidFill>
                  <a:schemeClr val="tx2">
                    <a:lumMod val="60000"/>
                    <a:lumOff val="40000"/>
                  </a:schemeClr>
                </a:solidFill>
              </a:rPr>
              <a:t>×</a:t>
            </a:r>
            <a:r>
              <a:rPr lang="ja-JP" altLang="en-US" dirty="0">
                <a:solidFill>
                  <a:schemeClr val="tx2">
                    <a:lumMod val="60000"/>
                    <a:lumOff val="40000"/>
                  </a:schemeClr>
                </a:solidFill>
              </a:rPr>
              <a:t>３人 ＝ </a:t>
            </a:r>
            <a:r>
              <a:rPr lang="ja-JP" altLang="en-US" u="sng" dirty="0">
                <a:solidFill>
                  <a:schemeClr val="tx2">
                    <a:lumMod val="60000"/>
                    <a:lumOff val="40000"/>
                  </a:schemeClr>
                </a:solidFill>
              </a:rPr>
              <a:t>　</a:t>
            </a:r>
            <a:r>
              <a:rPr lang="en-US" altLang="ja-JP" u="sng" dirty="0">
                <a:solidFill>
                  <a:schemeClr val="tx2">
                    <a:lumMod val="60000"/>
                    <a:lumOff val="40000"/>
                  </a:schemeClr>
                </a:solidFill>
              </a:rPr>
              <a:t>,</a:t>
            </a:r>
            <a:r>
              <a:rPr lang="ja-JP" altLang="en-US" u="sng" dirty="0">
                <a:solidFill>
                  <a:schemeClr val="tx2">
                    <a:lumMod val="60000"/>
                    <a:lumOff val="40000"/>
                  </a:schemeClr>
                </a:solidFill>
              </a:rPr>
              <a:t>　　　万円</a:t>
            </a:r>
            <a:endParaRPr lang="en-US" altLang="ja-JP" u="sng" dirty="0">
              <a:solidFill>
                <a:schemeClr val="tx2">
                  <a:lumMod val="60000"/>
                  <a:lumOff val="40000"/>
                </a:schemeClr>
              </a:solidFill>
            </a:endParaRPr>
          </a:p>
        </p:txBody>
      </p:sp>
      <p:sp>
        <p:nvSpPr>
          <p:cNvPr id="14" name="テキスト ボックス 13"/>
          <p:cNvSpPr txBox="1"/>
          <p:nvPr/>
        </p:nvSpPr>
        <p:spPr>
          <a:xfrm>
            <a:off x="3636000" y="4658400"/>
            <a:ext cx="2867486" cy="246221"/>
          </a:xfrm>
          <a:prstGeom prst="rect">
            <a:avLst/>
          </a:prstGeom>
          <a:solidFill>
            <a:schemeClr val="bg1"/>
          </a:solidFill>
        </p:spPr>
        <p:txBody>
          <a:bodyPr wrap="square" lIns="0" tIns="0" rIns="0" bIns="0" rtlCol="0">
            <a:spAutoFit/>
          </a:bodyPr>
          <a:lstStyle/>
          <a:p>
            <a:r>
              <a:rPr lang="ja-JP" altLang="en-US" u="sng" dirty="0">
                <a:solidFill>
                  <a:schemeClr val="tx2">
                    <a:lumMod val="60000"/>
                    <a:lumOff val="40000"/>
                  </a:schemeClr>
                </a:solidFill>
              </a:rPr>
              <a:t>　</a:t>
            </a:r>
            <a:r>
              <a:rPr lang="ja-JP" altLang="en-US" u="sng" dirty="0" smtClean="0">
                <a:solidFill>
                  <a:schemeClr val="tx2">
                    <a:lumMod val="60000"/>
                    <a:lumOff val="40000"/>
                  </a:schemeClr>
                </a:solidFill>
              </a:rPr>
              <a:t> </a:t>
            </a:r>
            <a:r>
              <a:rPr lang="en-US" altLang="ja-JP" u="sng" dirty="0" smtClean="0">
                <a:solidFill>
                  <a:schemeClr val="tx2">
                    <a:lumMod val="60000"/>
                    <a:lumOff val="40000"/>
                  </a:schemeClr>
                </a:solidFill>
              </a:rPr>
              <a:t>,</a:t>
            </a:r>
            <a:r>
              <a:rPr lang="ja-JP" altLang="en-US" u="sng" dirty="0">
                <a:solidFill>
                  <a:schemeClr val="tx2">
                    <a:lumMod val="60000"/>
                    <a:lumOff val="40000"/>
                  </a:schemeClr>
                </a:solidFill>
              </a:rPr>
              <a:t>　　</a:t>
            </a:r>
            <a:r>
              <a:rPr lang="ja-JP" altLang="en-US" u="sng" dirty="0" smtClean="0">
                <a:solidFill>
                  <a:schemeClr val="tx2">
                    <a:lumMod val="60000"/>
                    <a:lumOff val="40000"/>
                  </a:schemeClr>
                </a:solidFill>
              </a:rPr>
              <a:t>  万</a:t>
            </a:r>
            <a:r>
              <a:rPr lang="ja-JP" altLang="en-US" u="sng" dirty="0">
                <a:solidFill>
                  <a:schemeClr val="tx2">
                    <a:lumMod val="60000"/>
                    <a:lumOff val="40000"/>
                  </a:schemeClr>
                </a:solidFill>
              </a:rPr>
              <a:t>円 </a:t>
            </a:r>
            <a:r>
              <a:rPr lang="ja-JP" altLang="en-US" dirty="0">
                <a:solidFill>
                  <a:schemeClr val="tx2">
                    <a:lumMod val="60000"/>
                    <a:lumOff val="40000"/>
                  </a:schemeClr>
                </a:solidFill>
              </a:rPr>
              <a:t>＝ </a:t>
            </a:r>
            <a:r>
              <a:rPr lang="ja-JP" altLang="en-US" u="sng" dirty="0">
                <a:solidFill>
                  <a:schemeClr val="tx2">
                    <a:lumMod val="60000"/>
                    <a:lumOff val="40000"/>
                  </a:schemeClr>
                </a:solidFill>
              </a:rPr>
              <a:t>　</a:t>
            </a:r>
            <a:r>
              <a:rPr lang="ja-JP" altLang="en-US" u="sng" dirty="0" smtClean="0">
                <a:solidFill>
                  <a:schemeClr val="tx2">
                    <a:lumMod val="60000"/>
                    <a:lumOff val="40000"/>
                  </a:schemeClr>
                </a:solidFill>
              </a:rPr>
              <a:t>  </a:t>
            </a:r>
            <a:r>
              <a:rPr lang="en-US" altLang="ja-JP" u="sng" dirty="0" smtClean="0">
                <a:solidFill>
                  <a:schemeClr val="tx2">
                    <a:lumMod val="60000"/>
                    <a:lumOff val="40000"/>
                  </a:schemeClr>
                </a:solidFill>
              </a:rPr>
              <a:t>,</a:t>
            </a:r>
            <a:r>
              <a:rPr lang="ja-JP" altLang="en-US" u="sng" dirty="0">
                <a:solidFill>
                  <a:schemeClr val="tx2">
                    <a:lumMod val="60000"/>
                    <a:lumOff val="40000"/>
                  </a:schemeClr>
                </a:solidFill>
              </a:rPr>
              <a:t>　　　</a:t>
            </a:r>
            <a:r>
              <a:rPr lang="ja-JP" altLang="en-US" u="sng" dirty="0" smtClean="0">
                <a:solidFill>
                  <a:schemeClr val="tx2">
                    <a:lumMod val="60000"/>
                    <a:lumOff val="40000"/>
                  </a:schemeClr>
                </a:solidFill>
              </a:rPr>
              <a:t> 万円</a:t>
            </a:r>
            <a:endParaRPr lang="en-US" altLang="ja-JP" u="sng" dirty="0">
              <a:solidFill>
                <a:schemeClr val="tx2">
                  <a:lumMod val="60000"/>
                  <a:lumOff val="40000"/>
                </a:schemeClr>
              </a:solidFill>
            </a:endParaRPr>
          </a:p>
        </p:txBody>
      </p:sp>
      <p:sp>
        <p:nvSpPr>
          <p:cNvPr id="16" name="テキスト ボックス 15"/>
          <p:cNvSpPr txBox="1"/>
          <p:nvPr/>
        </p:nvSpPr>
        <p:spPr>
          <a:xfrm>
            <a:off x="1188000" y="5148000"/>
            <a:ext cx="4068000" cy="252000"/>
          </a:xfrm>
          <a:prstGeom prst="rect">
            <a:avLst/>
          </a:prstGeom>
          <a:solidFill>
            <a:schemeClr val="bg1"/>
          </a:solidFill>
        </p:spPr>
        <p:txBody>
          <a:bodyPr wrap="square" lIns="0" tIns="0" rIns="0" bIns="0" rtlCol="0">
            <a:spAutoFit/>
          </a:bodyPr>
          <a:lstStyle/>
          <a:p>
            <a:r>
              <a:rPr lang="ja-JP" altLang="en-US" u="sng" dirty="0">
                <a:solidFill>
                  <a:schemeClr val="tx2">
                    <a:lumMod val="60000"/>
                    <a:lumOff val="40000"/>
                  </a:schemeClr>
                </a:solidFill>
              </a:rPr>
              <a:t>　</a:t>
            </a:r>
            <a:r>
              <a:rPr lang="en-US" altLang="ja-JP" u="sng" dirty="0">
                <a:solidFill>
                  <a:schemeClr val="tx2">
                    <a:lumMod val="60000"/>
                    <a:lumOff val="40000"/>
                  </a:schemeClr>
                </a:solidFill>
              </a:rPr>
              <a:t>,</a:t>
            </a:r>
            <a:r>
              <a:rPr lang="ja-JP" altLang="en-US" u="sng" dirty="0">
                <a:solidFill>
                  <a:schemeClr val="tx2">
                    <a:lumMod val="60000"/>
                    <a:lumOff val="40000"/>
                  </a:schemeClr>
                </a:solidFill>
              </a:rPr>
              <a:t>　　　万円</a:t>
            </a:r>
            <a:r>
              <a:rPr lang="en-US" altLang="ja-JP" dirty="0" smtClean="0">
                <a:solidFill>
                  <a:schemeClr val="tx2">
                    <a:lumMod val="60000"/>
                    <a:lumOff val="40000"/>
                  </a:schemeClr>
                </a:solidFill>
              </a:rPr>
              <a:t>×</a:t>
            </a:r>
            <a:r>
              <a:rPr lang="ja-JP" altLang="en-US" dirty="0" smtClean="0">
                <a:solidFill>
                  <a:schemeClr val="tx2">
                    <a:lumMod val="60000"/>
                    <a:lumOff val="40000"/>
                  </a:schemeClr>
                </a:solidFill>
              </a:rPr>
              <a:t>　　 </a:t>
            </a:r>
            <a:r>
              <a:rPr lang="ja-JP" altLang="en-US" u="sng" dirty="0" smtClean="0">
                <a:solidFill>
                  <a:schemeClr val="tx2">
                    <a:lumMod val="60000"/>
                    <a:lumOff val="40000"/>
                  </a:schemeClr>
                </a:solidFill>
              </a:rPr>
              <a:t>％</a:t>
            </a:r>
            <a:r>
              <a:rPr lang="ja-JP" altLang="en-US" dirty="0">
                <a:solidFill>
                  <a:schemeClr val="tx2">
                    <a:lumMod val="60000"/>
                    <a:lumOff val="40000"/>
                  </a:schemeClr>
                </a:solidFill>
              </a:rPr>
              <a:t>－</a:t>
            </a:r>
            <a:r>
              <a:rPr lang="ja-JP" altLang="en-US" u="sng" dirty="0">
                <a:solidFill>
                  <a:schemeClr val="tx2">
                    <a:lumMod val="60000"/>
                    <a:lumOff val="40000"/>
                  </a:schemeClr>
                </a:solidFill>
              </a:rPr>
              <a:t>　　　万円</a:t>
            </a:r>
            <a:r>
              <a:rPr lang="ja-JP" altLang="en-US" dirty="0">
                <a:solidFill>
                  <a:schemeClr val="tx2">
                    <a:lumMod val="60000"/>
                    <a:lumOff val="40000"/>
                  </a:schemeClr>
                </a:solidFill>
              </a:rPr>
              <a:t> ＝ </a:t>
            </a:r>
            <a:r>
              <a:rPr lang="ja-JP" altLang="en-US" u="sng" dirty="0">
                <a:solidFill>
                  <a:schemeClr val="tx2">
                    <a:lumMod val="60000"/>
                    <a:lumOff val="40000"/>
                  </a:schemeClr>
                </a:solidFill>
              </a:rPr>
              <a:t>　</a:t>
            </a:r>
            <a:r>
              <a:rPr lang="en-US" altLang="ja-JP" u="sng" dirty="0">
                <a:solidFill>
                  <a:schemeClr val="tx2">
                    <a:lumMod val="60000"/>
                    <a:lumOff val="40000"/>
                  </a:schemeClr>
                </a:solidFill>
              </a:rPr>
              <a:t>,</a:t>
            </a:r>
            <a:r>
              <a:rPr lang="ja-JP" altLang="en-US" u="sng" dirty="0">
                <a:solidFill>
                  <a:schemeClr val="tx2">
                    <a:lumMod val="60000"/>
                    <a:lumOff val="40000"/>
                  </a:schemeClr>
                </a:solidFill>
              </a:rPr>
              <a:t>　　　万円</a:t>
            </a:r>
            <a:endParaRPr kumimoji="1" lang="ja-JP" altLang="en-US" dirty="0"/>
          </a:p>
        </p:txBody>
      </p:sp>
      <p:sp>
        <p:nvSpPr>
          <p:cNvPr id="25" name="テキスト ボックス 24"/>
          <p:cNvSpPr txBox="1"/>
          <p:nvPr/>
        </p:nvSpPr>
        <p:spPr>
          <a:xfrm>
            <a:off x="1188000" y="5634000"/>
            <a:ext cx="3917743" cy="252000"/>
          </a:xfrm>
          <a:prstGeom prst="rect">
            <a:avLst/>
          </a:prstGeom>
          <a:solidFill>
            <a:schemeClr val="bg1"/>
          </a:solidFill>
        </p:spPr>
        <p:txBody>
          <a:bodyPr wrap="square" lIns="0" tIns="0" rIns="0" bIns="0" rtlCol="0">
            <a:spAutoFit/>
          </a:bodyPr>
          <a:lstStyle/>
          <a:p>
            <a:r>
              <a:rPr lang="ja-JP" altLang="en-US" u="sng" dirty="0">
                <a:solidFill>
                  <a:schemeClr val="tx2">
                    <a:lumMod val="60000"/>
                    <a:lumOff val="40000"/>
                  </a:schemeClr>
                </a:solidFill>
              </a:rPr>
              <a:t>　</a:t>
            </a:r>
            <a:r>
              <a:rPr lang="en-US" altLang="ja-JP" u="sng" dirty="0">
                <a:solidFill>
                  <a:schemeClr val="tx2">
                    <a:lumMod val="60000"/>
                    <a:lumOff val="40000"/>
                  </a:schemeClr>
                </a:solidFill>
              </a:rPr>
              <a:t>,</a:t>
            </a:r>
            <a:r>
              <a:rPr lang="ja-JP" altLang="en-US" u="sng" dirty="0">
                <a:solidFill>
                  <a:schemeClr val="tx2">
                    <a:lumMod val="60000"/>
                    <a:lumOff val="40000"/>
                  </a:schemeClr>
                </a:solidFill>
              </a:rPr>
              <a:t>　　　万円</a:t>
            </a:r>
            <a:r>
              <a:rPr lang="en-US" altLang="ja-JP" dirty="0" smtClean="0">
                <a:solidFill>
                  <a:schemeClr val="tx2">
                    <a:lumMod val="60000"/>
                    <a:lumOff val="40000"/>
                  </a:schemeClr>
                </a:solidFill>
              </a:rPr>
              <a:t>×</a:t>
            </a:r>
            <a:r>
              <a:rPr lang="ja-JP" altLang="en-US" dirty="0" smtClean="0">
                <a:solidFill>
                  <a:schemeClr val="tx2">
                    <a:lumMod val="60000"/>
                    <a:lumOff val="40000"/>
                  </a:schemeClr>
                </a:solidFill>
              </a:rPr>
              <a:t>　　 </a:t>
            </a:r>
            <a:r>
              <a:rPr lang="ja-JP" altLang="en-US" u="sng" dirty="0" smtClean="0">
                <a:solidFill>
                  <a:schemeClr val="tx2">
                    <a:lumMod val="60000"/>
                    <a:lumOff val="40000"/>
                  </a:schemeClr>
                </a:solidFill>
              </a:rPr>
              <a:t>％</a:t>
            </a:r>
            <a:r>
              <a:rPr lang="ja-JP" altLang="en-US" dirty="0">
                <a:solidFill>
                  <a:schemeClr val="tx2">
                    <a:lumMod val="60000"/>
                    <a:lumOff val="40000"/>
                  </a:schemeClr>
                </a:solidFill>
              </a:rPr>
              <a:t>－</a:t>
            </a:r>
            <a:r>
              <a:rPr lang="ja-JP" altLang="en-US" u="sng" dirty="0">
                <a:solidFill>
                  <a:schemeClr val="tx2">
                    <a:lumMod val="60000"/>
                    <a:lumOff val="40000"/>
                  </a:schemeClr>
                </a:solidFill>
              </a:rPr>
              <a:t>　　　万円</a:t>
            </a:r>
            <a:r>
              <a:rPr lang="ja-JP" altLang="en-US" dirty="0">
                <a:solidFill>
                  <a:schemeClr val="tx2">
                    <a:lumMod val="60000"/>
                    <a:lumOff val="40000"/>
                  </a:schemeClr>
                </a:solidFill>
              </a:rPr>
              <a:t> ＝ </a:t>
            </a:r>
            <a:r>
              <a:rPr lang="ja-JP" altLang="en-US" u="sng" dirty="0">
                <a:solidFill>
                  <a:schemeClr val="tx2">
                    <a:lumMod val="60000"/>
                    <a:lumOff val="40000"/>
                  </a:schemeClr>
                </a:solidFill>
              </a:rPr>
              <a:t>　</a:t>
            </a:r>
            <a:r>
              <a:rPr lang="en-US" altLang="ja-JP" u="sng" dirty="0">
                <a:solidFill>
                  <a:schemeClr val="tx2">
                    <a:lumMod val="60000"/>
                    <a:lumOff val="40000"/>
                  </a:schemeClr>
                </a:solidFill>
              </a:rPr>
              <a:t>,</a:t>
            </a:r>
            <a:r>
              <a:rPr lang="ja-JP" altLang="en-US" u="sng" dirty="0">
                <a:solidFill>
                  <a:schemeClr val="tx2">
                    <a:lumMod val="60000"/>
                    <a:lumOff val="40000"/>
                  </a:schemeClr>
                </a:solidFill>
              </a:rPr>
              <a:t>　 </a:t>
            </a:r>
            <a:r>
              <a:rPr lang="ja-JP" altLang="en-US" u="sng" dirty="0" smtClean="0">
                <a:solidFill>
                  <a:schemeClr val="tx2">
                    <a:lumMod val="60000"/>
                    <a:lumOff val="40000"/>
                  </a:schemeClr>
                </a:solidFill>
              </a:rPr>
              <a:t> 万</a:t>
            </a:r>
            <a:r>
              <a:rPr lang="ja-JP" altLang="en-US" u="sng" dirty="0">
                <a:solidFill>
                  <a:schemeClr val="tx2">
                    <a:lumMod val="60000"/>
                    <a:lumOff val="40000"/>
                  </a:schemeClr>
                </a:solidFill>
              </a:rPr>
              <a:t>円</a:t>
            </a:r>
            <a:endParaRPr kumimoji="1" lang="ja-JP" altLang="en-US" dirty="0"/>
          </a:p>
        </p:txBody>
      </p:sp>
      <p:sp>
        <p:nvSpPr>
          <p:cNvPr id="17" name="テキスト ボックス 16"/>
          <p:cNvSpPr txBox="1"/>
          <p:nvPr/>
        </p:nvSpPr>
        <p:spPr>
          <a:xfrm>
            <a:off x="2232000" y="5875200"/>
            <a:ext cx="1080000" cy="246221"/>
          </a:xfrm>
          <a:prstGeom prst="rect">
            <a:avLst/>
          </a:prstGeom>
          <a:solidFill>
            <a:schemeClr val="bg1"/>
          </a:solidFill>
        </p:spPr>
        <p:txBody>
          <a:bodyPr wrap="square" lIns="0" tIns="0" rIns="0" bIns="0" rtlCol="0">
            <a:spAutoFit/>
          </a:bodyPr>
          <a:lstStyle/>
          <a:p>
            <a:r>
              <a:rPr lang="ja-JP" altLang="en-US" u="sng" dirty="0">
                <a:solidFill>
                  <a:schemeClr val="tx2">
                    <a:lumMod val="60000"/>
                    <a:lumOff val="40000"/>
                  </a:schemeClr>
                </a:solidFill>
              </a:rPr>
              <a:t>　</a:t>
            </a:r>
            <a:r>
              <a:rPr lang="en-US" altLang="ja-JP" u="sng" dirty="0">
                <a:solidFill>
                  <a:schemeClr val="tx2">
                    <a:lumMod val="60000"/>
                    <a:lumOff val="40000"/>
                  </a:schemeClr>
                </a:solidFill>
              </a:rPr>
              <a:t>,</a:t>
            </a:r>
            <a:r>
              <a:rPr lang="ja-JP" altLang="en-US" u="sng" dirty="0">
                <a:solidFill>
                  <a:schemeClr val="tx2">
                    <a:lumMod val="60000"/>
                    <a:lumOff val="40000"/>
                  </a:schemeClr>
                </a:solidFill>
              </a:rPr>
              <a:t>　　　万円</a:t>
            </a:r>
            <a:endParaRPr kumimoji="1" lang="ja-JP" altLang="en-US" dirty="0"/>
          </a:p>
        </p:txBody>
      </p:sp>
    </p:spTree>
    <p:extLst>
      <p:ext uri="{BB962C8B-B14F-4D97-AF65-F5344CB8AC3E}">
        <p14:creationId xmlns:p14="http://schemas.microsoft.com/office/powerpoint/2010/main" val="3360963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xit" presetSubtype="12" fill="hold" grpId="0" nodeType="clickEffect">
                                  <p:stCondLst>
                                    <p:cond delay="0"/>
                                  </p:stCondLst>
                                  <p:childTnLst>
                                    <p:animEffect transition="out" filter="strips(downLeft)">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8" presetClass="exit" presetSubtype="12" fill="hold" grpId="0" nodeType="clickEffect">
                                  <p:stCondLst>
                                    <p:cond delay="0"/>
                                  </p:stCondLst>
                                  <p:childTnLst>
                                    <p:animEffect transition="out" filter="strips(downLeft)">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8" presetClass="exit" presetSubtype="12" fill="hold" grpId="0" nodeType="clickEffect">
                                  <p:stCondLst>
                                    <p:cond delay="0"/>
                                  </p:stCondLst>
                                  <p:childTnLst>
                                    <p:animEffect transition="out" filter="strips(downLeft)">
                                      <p:cBhvr>
                                        <p:cTn id="16" dur="500"/>
                                        <p:tgtEl>
                                          <p:spTgt spid="16"/>
                                        </p:tgtEl>
                                      </p:cBhvr>
                                    </p:animEffect>
                                    <p:set>
                                      <p:cBhvr>
                                        <p:cTn id="17" dur="1" fill="hold">
                                          <p:stCondLst>
                                            <p:cond delay="499"/>
                                          </p:stCondLst>
                                        </p:cTn>
                                        <p:tgtEl>
                                          <p:spTgt spid="1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8" presetClass="exit" presetSubtype="12" fill="hold" grpId="0" nodeType="clickEffect">
                                  <p:stCondLst>
                                    <p:cond delay="0"/>
                                  </p:stCondLst>
                                  <p:childTnLst>
                                    <p:animEffect transition="out" filter="strips(downLeft)">
                                      <p:cBhvr>
                                        <p:cTn id="21" dur="500"/>
                                        <p:tgtEl>
                                          <p:spTgt spid="25"/>
                                        </p:tgtEl>
                                      </p:cBhvr>
                                    </p:animEffect>
                                    <p:set>
                                      <p:cBhvr>
                                        <p:cTn id="22" dur="1" fill="hold">
                                          <p:stCondLst>
                                            <p:cond delay="499"/>
                                          </p:stCondLst>
                                        </p:cTn>
                                        <p:tgtEl>
                                          <p:spTgt spid="2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8" presetClass="exit" presetSubtype="12" fill="hold" grpId="0" nodeType="clickEffect">
                                  <p:stCondLst>
                                    <p:cond delay="0"/>
                                  </p:stCondLst>
                                  <p:childTnLst>
                                    <p:animEffect transition="out" filter="strips(downLeft)">
                                      <p:cBhvr>
                                        <p:cTn id="26" dur="500"/>
                                        <p:tgtEl>
                                          <p:spTgt spid="17"/>
                                        </p:tgtEl>
                                      </p:cBhvr>
                                    </p:animEffect>
                                    <p:set>
                                      <p:cBhvr>
                                        <p:cTn id="27"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6" grpId="0" animBg="1"/>
      <p:bldP spid="25" grpId="0" animBg="1"/>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lang="ja-JP" altLang="en-US" u="sng" dirty="0"/>
              <a:t>生命保険金の取り扱い</a:t>
            </a:r>
            <a:endParaRPr kumimoji="1" lang="en-US" altLang="ja-JP" u="sng" dirty="0" smtClean="0"/>
          </a:p>
        </p:txBody>
      </p:sp>
      <p:sp>
        <p:nvSpPr>
          <p:cNvPr id="3" name="テキスト ボックス 2"/>
          <p:cNvSpPr txBox="1"/>
          <p:nvPr/>
        </p:nvSpPr>
        <p:spPr>
          <a:xfrm>
            <a:off x="470516" y="1686757"/>
            <a:ext cx="8424909" cy="4524315"/>
          </a:xfrm>
          <a:prstGeom prst="rect">
            <a:avLst/>
          </a:prstGeom>
          <a:noFill/>
        </p:spPr>
        <p:txBody>
          <a:bodyPr wrap="square" rtlCol="0">
            <a:spAutoFit/>
          </a:bodyPr>
          <a:lstStyle/>
          <a:p>
            <a:r>
              <a:rPr kumimoji="1" lang="ja-JP" altLang="en-US" dirty="0" smtClean="0"/>
              <a:t>１．受取人指定の生命保険金は受取人固有の財産（最判昭</a:t>
            </a:r>
            <a:r>
              <a:rPr kumimoji="1" lang="en-US" altLang="ja-JP" dirty="0" smtClean="0"/>
              <a:t>40</a:t>
            </a:r>
            <a:r>
              <a:rPr kumimoji="1" lang="ja-JP" altLang="en-US" dirty="0" smtClean="0"/>
              <a:t>年２月２日）</a:t>
            </a:r>
            <a:endParaRPr kumimoji="1" lang="en-US" altLang="ja-JP" dirty="0" smtClean="0"/>
          </a:p>
          <a:p>
            <a:r>
              <a:rPr kumimoji="1" lang="ja-JP" altLang="en-US" dirty="0" smtClean="0"/>
              <a:t>　・相続税法上の取扱は　⇒　みなし相続財産（相続税法第３条１項１号）</a:t>
            </a:r>
            <a:endParaRPr kumimoji="1" lang="en-US" altLang="ja-JP" dirty="0" smtClean="0"/>
          </a:p>
          <a:p>
            <a:r>
              <a:rPr kumimoji="1" lang="ja-JP" altLang="en-US" dirty="0" smtClean="0"/>
              <a:t>　　　　　　　　　　　　　　　本来の相続財産（預貯金、不動産、有価証券、</a:t>
            </a:r>
            <a:r>
              <a:rPr kumimoji="1" lang="ja-JP" altLang="en-US" dirty="0" smtClean="0">
                <a:solidFill>
                  <a:srgbClr val="FF0000"/>
                </a:solidFill>
              </a:rPr>
              <a:t>生命保険金</a:t>
            </a:r>
            <a:r>
              <a:rPr kumimoji="1" lang="ja-JP" altLang="en-US" dirty="0" smtClean="0"/>
              <a:t>、</a:t>
            </a:r>
            <a:endParaRPr kumimoji="1" lang="en-US" altLang="ja-JP" dirty="0" smtClean="0"/>
          </a:p>
          <a:p>
            <a:r>
              <a:rPr kumimoji="1" lang="ja-JP" altLang="en-US" dirty="0" smtClean="0"/>
              <a:t>　　　相続税の　　　　　　　　　　　　　　　　　　　　　　　　　　　　　　</a:t>
            </a:r>
            <a:r>
              <a:rPr lang="ja-JP" altLang="en-US" dirty="0" smtClean="0">
                <a:solidFill>
                  <a:srgbClr val="FF0000"/>
                </a:solidFill>
              </a:rPr>
              <a:t>生命</a:t>
            </a:r>
            <a:r>
              <a:rPr lang="ja-JP" altLang="en-US" dirty="0">
                <a:solidFill>
                  <a:srgbClr val="FF0000"/>
                </a:solidFill>
              </a:rPr>
              <a:t>保険契約に</a:t>
            </a:r>
            <a:r>
              <a:rPr kumimoji="1" lang="ja-JP" altLang="en-US" dirty="0" smtClean="0">
                <a:solidFill>
                  <a:srgbClr val="FF0000"/>
                </a:solidFill>
              </a:rPr>
              <a:t>関する権利</a:t>
            </a:r>
            <a:r>
              <a:rPr kumimoji="1" lang="ja-JP" altLang="en-US" dirty="0" smtClean="0"/>
              <a:t>など）</a:t>
            </a:r>
            <a:endParaRPr kumimoji="1" lang="en-US" altLang="ja-JP" dirty="0" smtClean="0"/>
          </a:p>
          <a:p>
            <a:r>
              <a:rPr lang="ja-JP" altLang="en-US" dirty="0" smtClean="0"/>
              <a:t>　　　　　かかる財産　　　みなし相続財産（</a:t>
            </a:r>
            <a:r>
              <a:rPr lang="ja-JP" altLang="en-US" dirty="0" smtClean="0">
                <a:solidFill>
                  <a:srgbClr val="FF0000"/>
                </a:solidFill>
              </a:rPr>
              <a:t>生命保険金</a:t>
            </a:r>
            <a:r>
              <a:rPr lang="ja-JP" altLang="en-US" dirty="0" smtClean="0"/>
              <a:t>、死亡退職金、</a:t>
            </a:r>
            <a:endParaRPr lang="en-US" altLang="ja-JP" dirty="0"/>
          </a:p>
          <a:p>
            <a:r>
              <a:rPr lang="ja-JP" altLang="en-US" dirty="0"/>
              <a:t>　　　　　　　　　　　　　　　　　　　　　</a:t>
            </a:r>
            <a:r>
              <a:rPr lang="ja-JP" altLang="en-US" dirty="0" smtClean="0"/>
              <a:t>　　　　　　　　　　　　　　　　　　</a:t>
            </a:r>
            <a:r>
              <a:rPr lang="ja-JP" altLang="en-US" dirty="0" smtClean="0">
                <a:solidFill>
                  <a:srgbClr val="FF0000"/>
                </a:solidFill>
              </a:rPr>
              <a:t>生命</a:t>
            </a:r>
            <a:r>
              <a:rPr lang="ja-JP" altLang="en-US" dirty="0">
                <a:solidFill>
                  <a:srgbClr val="FF0000"/>
                </a:solidFill>
              </a:rPr>
              <a:t>保険契約に関する権利</a:t>
            </a:r>
            <a:r>
              <a:rPr lang="ja-JP" altLang="en-US" dirty="0"/>
              <a:t>など）</a:t>
            </a:r>
            <a:endParaRPr lang="en-US" altLang="ja-JP" dirty="0"/>
          </a:p>
          <a:p>
            <a:endParaRPr kumimoji="1" lang="en-US" altLang="ja-JP" dirty="0" smtClean="0"/>
          </a:p>
          <a:p>
            <a:r>
              <a:rPr kumimoji="1" lang="ja-JP" altLang="en-US" dirty="0" smtClean="0"/>
              <a:t>　・</a:t>
            </a:r>
            <a:r>
              <a:rPr kumimoji="1" lang="ja-JP" altLang="en-US" dirty="0" smtClean="0">
                <a:solidFill>
                  <a:srgbClr val="FF0000"/>
                </a:solidFill>
              </a:rPr>
              <a:t>相続人が受け取った</a:t>
            </a:r>
            <a:r>
              <a:rPr kumimoji="1" lang="ja-JP" altLang="en-US" dirty="0" smtClean="0"/>
              <a:t>生命保険金には相続税の非課税枠がある</a:t>
            </a:r>
            <a:endParaRPr kumimoji="1" lang="en-US" altLang="ja-JP" dirty="0" smtClean="0"/>
          </a:p>
          <a:p>
            <a:r>
              <a:rPr kumimoji="1" lang="ja-JP" altLang="en-US" dirty="0" smtClean="0"/>
              <a:t>　　　　　　　　　　　　　　　　　　　　　　　　　　　　　　　その人が受け取った保険金の額</a:t>
            </a:r>
            <a:endParaRPr kumimoji="1" lang="en-US" altLang="ja-JP" dirty="0" smtClean="0"/>
          </a:p>
          <a:p>
            <a:r>
              <a:rPr lang="ja-JP" altLang="en-US" dirty="0" smtClean="0"/>
              <a:t>　　　非課税額 ＝ ５００万円</a:t>
            </a:r>
            <a:r>
              <a:rPr lang="en-US" altLang="ja-JP" dirty="0" smtClean="0"/>
              <a:t>×</a:t>
            </a:r>
            <a:r>
              <a:rPr lang="ja-JP" altLang="en-US" dirty="0" smtClean="0"/>
              <a:t>法定相続人の数</a:t>
            </a:r>
            <a:r>
              <a:rPr lang="en-US" altLang="ja-JP" dirty="0" smtClean="0"/>
              <a:t>×</a:t>
            </a:r>
            <a:r>
              <a:rPr lang="ja-JP" altLang="en-US" dirty="0"/>
              <a:t>　</a:t>
            </a:r>
            <a:r>
              <a:rPr lang="ja-JP" altLang="en-US" dirty="0" smtClean="0"/>
              <a:t>　　</a:t>
            </a:r>
            <a:endParaRPr kumimoji="1" lang="en-US" altLang="ja-JP" dirty="0" smtClean="0"/>
          </a:p>
          <a:p>
            <a:r>
              <a:rPr lang="ja-JP" altLang="en-US" dirty="0"/>
              <a:t>　</a:t>
            </a:r>
            <a:r>
              <a:rPr lang="ja-JP" altLang="en-US" dirty="0" smtClean="0"/>
              <a:t>　　　　　　　　　　　　　　　　　　　　　　　　　　　　　　　　　　 受取</a:t>
            </a:r>
            <a:r>
              <a:rPr lang="ja-JP" altLang="en-US" dirty="0"/>
              <a:t>保険金の総額</a:t>
            </a:r>
            <a:endParaRPr kumimoji="1" lang="en-US" altLang="ja-JP" dirty="0" smtClean="0"/>
          </a:p>
          <a:p>
            <a:endParaRPr kumimoji="1" lang="en-US" altLang="ja-JP" dirty="0" smtClean="0"/>
          </a:p>
          <a:p>
            <a:r>
              <a:rPr kumimoji="1" lang="ja-JP" altLang="en-US" dirty="0" smtClean="0"/>
              <a:t>２．相続を放棄しても生命保険金を受け取ることができる</a:t>
            </a:r>
            <a:endParaRPr kumimoji="1" lang="en-US" altLang="ja-JP" dirty="0" smtClean="0"/>
          </a:p>
          <a:p>
            <a:r>
              <a:rPr lang="ja-JP" altLang="en-US" dirty="0"/>
              <a:t>　</a:t>
            </a:r>
            <a:r>
              <a:rPr lang="ja-JP" altLang="en-US" dirty="0" smtClean="0"/>
              <a:t>・相続の放棄をすると「相続人」ではなくなる</a:t>
            </a:r>
            <a:endParaRPr lang="en-US" altLang="ja-JP" dirty="0" smtClean="0"/>
          </a:p>
          <a:p>
            <a:r>
              <a:rPr lang="ja-JP" altLang="en-US" dirty="0"/>
              <a:t>　</a:t>
            </a:r>
            <a:r>
              <a:rPr lang="ja-JP" altLang="en-US" dirty="0" smtClean="0"/>
              <a:t>　　　⇒　受け取った保険金は「遺贈」により取得したものとみなされる</a:t>
            </a:r>
            <a:endParaRPr lang="en-US" altLang="ja-JP" dirty="0" smtClean="0"/>
          </a:p>
          <a:p>
            <a:r>
              <a:rPr kumimoji="1" lang="ja-JP" altLang="en-US" dirty="0"/>
              <a:t>　</a:t>
            </a:r>
            <a:r>
              <a:rPr kumimoji="1" lang="ja-JP" altLang="en-US" dirty="0" smtClean="0"/>
              <a:t>　　　⇒　</a:t>
            </a:r>
            <a:r>
              <a:rPr kumimoji="1" lang="ja-JP" altLang="en-US" dirty="0" smtClean="0">
                <a:solidFill>
                  <a:srgbClr val="FF0000"/>
                </a:solidFill>
              </a:rPr>
              <a:t>相続税の対象となる</a:t>
            </a:r>
            <a:endParaRPr kumimoji="1" lang="en-US" altLang="ja-JP" dirty="0" smtClean="0">
              <a:solidFill>
                <a:srgbClr val="FF0000"/>
              </a:solidFill>
            </a:endParaRPr>
          </a:p>
          <a:p>
            <a:r>
              <a:rPr lang="ja-JP" altLang="en-US" dirty="0" smtClean="0"/>
              <a:t>　　　　　　　☆生命保険金の非課税枠は適用されない</a:t>
            </a:r>
            <a:endParaRPr lang="en-US" altLang="ja-JP" dirty="0" smtClean="0"/>
          </a:p>
          <a:p>
            <a:r>
              <a:rPr lang="ja-JP" altLang="en-US" dirty="0"/>
              <a:t>　</a:t>
            </a:r>
            <a:r>
              <a:rPr lang="ja-JP" altLang="en-US" dirty="0" smtClean="0"/>
              <a:t>　　　　　　☆相続税の基礎控除、配偶者の税額軽減の適用はある</a:t>
            </a:r>
            <a:endParaRPr kumimoji="1" lang="ja-JP" altLang="en-US" dirty="0"/>
          </a:p>
        </p:txBody>
      </p:sp>
      <p:sp>
        <p:nvSpPr>
          <p:cNvPr id="4" name="左中かっこ 3"/>
          <p:cNvSpPr/>
          <p:nvPr/>
        </p:nvSpPr>
        <p:spPr>
          <a:xfrm>
            <a:off x="2317072" y="2263807"/>
            <a:ext cx="159798" cy="96766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5" name="直線コネクタ 4"/>
          <p:cNvCxnSpPr/>
          <p:nvPr/>
        </p:nvCxnSpPr>
        <p:spPr>
          <a:xfrm>
            <a:off x="4722921" y="4048218"/>
            <a:ext cx="28674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4201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lang="ja-JP" altLang="en-US" u="sng" dirty="0" smtClean="0"/>
              <a:t>平成２７年１月１日以降の暦年贈与の活用事例</a:t>
            </a:r>
            <a:endParaRPr kumimoji="1" lang="en-US" altLang="ja-JP" u="sng" dirty="0" smtClean="0"/>
          </a:p>
        </p:txBody>
      </p:sp>
      <p:sp>
        <p:nvSpPr>
          <p:cNvPr id="28" name="テキスト ボックス 27"/>
          <p:cNvSpPr txBox="1"/>
          <p:nvPr/>
        </p:nvSpPr>
        <p:spPr>
          <a:xfrm>
            <a:off x="257444" y="1819922"/>
            <a:ext cx="4119239" cy="830997"/>
          </a:xfrm>
          <a:prstGeom prst="rect">
            <a:avLst/>
          </a:prstGeom>
          <a:noFill/>
        </p:spPr>
        <p:txBody>
          <a:bodyPr wrap="square" rtlCol="0">
            <a:spAutoFit/>
          </a:bodyPr>
          <a:lstStyle/>
          <a:p>
            <a:r>
              <a:rPr kumimoji="1" lang="ja-JP" altLang="en-US" dirty="0" smtClean="0"/>
              <a:t>相続財産：　３億円　⇒相続税</a:t>
            </a:r>
            <a:r>
              <a:rPr kumimoji="1" lang="en-US" altLang="ja-JP" dirty="0" smtClean="0"/>
              <a:t>6,920</a:t>
            </a:r>
            <a:r>
              <a:rPr kumimoji="1" lang="ja-JP" altLang="en-US" dirty="0" smtClean="0"/>
              <a:t>万円</a:t>
            </a:r>
            <a:endParaRPr kumimoji="1" lang="en-US" altLang="ja-JP" dirty="0" smtClean="0"/>
          </a:p>
          <a:p>
            <a:r>
              <a:rPr lang="ja-JP" altLang="en-US" dirty="0"/>
              <a:t>実効</a:t>
            </a:r>
            <a:r>
              <a:rPr lang="ja-JP" altLang="en-US" dirty="0" smtClean="0"/>
              <a:t>税率</a:t>
            </a:r>
            <a:endParaRPr lang="en-US" altLang="ja-JP" dirty="0" smtClean="0"/>
          </a:p>
          <a:p>
            <a:r>
              <a:rPr kumimoji="1" lang="ja-JP" altLang="en-US" dirty="0"/>
              <a:t>　</a:t>
            </a:r>
            <a:r>
              <a:rPr kumimoji="1" lang="en-US" altLang="ja-JP" dirty="0" smtClean="0"/>
              <a:t>6,920</a:t>
            </a:r>
            <a:r>
              <a:rPr kumimoji="1" lang="ja-JP" altLang="en-US" dirty="0" smtClean="0"/>
              <a:t>万円／</a:t>
            </a:r>
            <a:r>
              <a:rPr kumimoji="1" lang="en-US" altLang="ja-JP" dirty="0" smtClean="0"/>
              <a:t>30,000</a:t>
            </a:r>
            <a:r>
              <a:rPr kumimoji="1" lang="ja-JP" altLang="en-US" dirty="0" smtClean="0"/>
              <a:t>万円＝</a:t>
            </a:r>
            <a:r>
              <a:rPr kumimoji="1" lang="ja-JP" altLang="en-US" dirty="0" smtClean="0">
                <a:solidFill>
                  <a:srgbClr val="FF0000"/>
                </a:solidFill>
              </a:rPr>
              <a:t>約２３</a:t>
            </a:r>
            <a:r>
              <a:rPr kumimoji="1" lang="en-US" altLang="ja-JP" dirty="0" smtClean="0">
                <a:solidFill>
                  <a:srgbClr val="FF0000"/>
                </a:solidFill>
              </a:rPr>
              <a:t>.</a:t>
            </a:r>
            <a:r>
              <a:rPr kumimoji="1" lang="ja-JP" altLang="en-US" dirty="0" smtClean="0">
                <a:solidFill>
                  <a:srgbClr val="FF0000"/>
                </a:solidFill>
              </a:rPr>
              <a:t>１％</a:t>
            </a:r>
            <a:endParaRPr kumimoji="1" lang="ja-JP" altLang="en-US" dirty="0">
              <a:solidFill>
                <a:srgbClr val="FF0000"/>
              </a:solidFill>
            </a:endParaRPr>
          </a:p>
        </p:txBody>
      </p:sp>
      <p:grpSp>
        <p:nvGrpSpPr>
          <p:cNvPr id="40" name="グループ化 39"/>
          <p:cNvGrpSpPr/>
          <p:nvPr/>
        </p:nvGrpSpPr>
        <p:grpSpPr>
          <a:xfrm>
            <a:off x="4203289" y="2003399"/>
            <a:ext cx="4724902" cy="3220278"/>
            <a:chOff x="4203289" y="2003399"/>
            <a:chExt cx="4724902" cy="3220278"/>
          </a:xfrm>
        </p:grpSpPr>
        <p:sp>
          <p:nvSpPr>
            <p:cNvPr id="29" name="テキスト ボックス 28"/>
            <p:cNvSpPr txBox="1"/>
            <p:nvPr/>
          </p:nvSpPr>
          <p:spPr>
            <a:xfrm>
              <a:off x="4203289" y="4864963"/>
              <a:ext cx="546070" cy="338554"/>
            </a:xfrm>
            <a:prstGeom prst="rect">
              <a:avLst/>
            </a:prstGeom>
            <a:noFill/>
          </p:spPr>
          <p:txBody>
            <a:bodyPr wrap="square" rtlCol="0">
              <a:spAutoFit/>
            </a:bodyPr>
            <a:lstStyle/>
            <a:p>
              <a:pPr algn="ctr"/>
              <a:r>
                <a:rPr kumimoji="1" lang="ja-JP" altLang="en-US" dirty="0" smtClean="0"/>
                <a:t>孫１</a:t>
              </a:r>
              <a:endParaRPr kumimoji="1" lang="ja-JP" altLang="en-US" dirty="0"/>
            </a:p>
          </p:txBody>
        </p:sp>
        <p:grpSp>
          <p:nvGrpSpPr>
            <p:cNvPr id="38" name="グループ化 37"/>
            <p:cNvGrpSpPr/>
            <p:nvPr/>
          </p:nvGrpSpPr>
          <p:grpSpPr>
            <a:xfrm>
              <a:off x="4265641" y="2003399"/>
              <a:ext cx="4662550" cy="3220278"/>
              <a:chOff x="4265641" y="2003399"/>
              <a:chExt cx="4662550" cy="3220278"/>
            </a:xfrm>
          </p:grpSpPr>
          <p:sp>
            <p:nvSpPr>
              <p:cNvPr id="3" name="正方形/長方形 2"/>
              <p:cNvSpPr/>
              <p:nvPr/>
            </p:nvSpPr>
            <p:spPr>
              <a:xfrm>
                <a:off x="5663439" y="2003399"/>
                <a:ext cx="393867" cy="390618"/>
              </a:xfrm>
              <a:prstGeom prst="rect">
                <a:avLst/>
              </a:prstGeom>
              <a:solidFill>
                <a:srgbClr val="FFFFCC"/>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円/楕円 3"/>
              <p:cNvSpPr/>
              <p:nvPr/>
            </p:nvSpPr>
            <p:spPr>
              <a:xfrm>
                <a:off x="7073365" y="2003399"/>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663439" y="3153059"/>
                <a:ext cx="393867" cy="4527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7073365" y="3153059"/>
                <a:ext cx="381739" cy="4527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a:off x="6057306" y="2186871"/>
                <a:ext cx="1016059"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6572211" y="2198708"/>
                <a:ext cx="0" cy="58000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860372" y="2778716"/>
                <a:ext cx="0" cy="3684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5870279" y="2778716"/>
                <a:ext cx="140386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7264234" y="2778716"/>
                <a:ext cx="1" cy="35215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円/楕円 11"/>
              <p:cNvSpPr/>
              <p:nvPr/>
            </p:nvSpPr>
            <p:spPr>
              <a:xfrm>
                <a:off x="8477889" y="3184130"/>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a:off x="7455104" y="3379439"/>
                <a:ext cx="1016059"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647380" y="3379439"/>
                <a:ext cx="1016059"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円/楕円 14"/>
              <p:cNvSpPr/>
              <p:nvPr/>
            </p:nvSpPr>
            <p:spPr>
              <a:xfrm>
                <a:off x="4265641" y="3184130"/>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p:cNvCxnSpPr/>
              <p:nvPr/>
            </p:nvCxnSpPr>
            <p:spPr>
              <a:xfrm>
                <a:off x="5178256" y="3397193"/>
                <a:ext cx="0" cy="58000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466417" y="3977201"/>
                <a:ext cx="0" cy="3684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476324" y="3977201"/>
                <a:ext cx="140386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870279" y="3977201"/>
                <a:ext cx="1" cy="3521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7963133" y="3404595"/>
                <a:ext cx="0" cy="58000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7251294" y="3984603"/>
                <a:ext cx="0" cy="36842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7261201" y="3984603"/>
                <a:ext cx="1403863"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8655156" y="3984603"/>
                <a:ext cx="1" cy="35215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4" name="円/楕円 23"/>
              <p:cNvSpPr/>
              <p:nvPr/>
            </p:nvSpPr>
            <p:spPr>
              <a:xfrm>
                <a:off x="4285454" y="4317520"/>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5663439" y="4317520"/>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7060424" y="4353028"/>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a:off x="8477889" y="4353028"/>
                <a:ext cx="381739" cy="3906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5605093" y="4864963"/>
                <a:ext cx="546070" cy="338554"/>
              </a:xfrm>
              <a:prstGeom prst="rect">
                <a:avLst/>
              </a:prstGeom>
              <a:noFill/>
            </p:spPr>
            <p:txBody>
              <a:bodyPr wrap="square" rtlCol="0">
                <a:spAutoFit/>
              </a:bodyPr>
              <a:lstStyle/>
              <a:p>
                <a:pPr algn="ctr"/>
                <a:r>
                  <a:rPr kumimoji="1" lang="ja-JP" altLang="en-US" dirty="0" smtClean="0"/>
                  <a:t>孫２</a:t>
                </a:r>
                <a:endParaRPr kumimoji="1" lang="ja-JP" altLang="en-US" dirty="0"/>
              </a:p>
            </p:txBody>
          </p:sp>
          <p:sp>
            <p:nvSpPr>
              <p:cNvPr id="31" name="テキスト ボックス 30"/>
              <p:cNvSpPr txBox="1"/>
              <p:nvPr/>
            </p:nvSpPr>
            <p:spPr>
              <a:xfrm>
                <a:off x="7004892" y="4866165"/>
                <a:ext cx="546070" cy="338554"/>
              </a:xfrm>
              <a:prstGeom prst="rect">
                <a:avLst/>
              </a:prstGeom>
              <a:noFill/>
            </p:spPr>
            <p:txBody>
              <a:bodyPr wrap="square" rtlCol="0">
                <a:spAutoFit/>
              </a:bodyPr>
              <a:lstStyle/>
              <a:p>
                <a:pPr algn="ctr"/>
                <a:r>
                  <a:rPr kumimoji="1" lang="ja-JP" altLang="en-US" dirty="0" smtClean="0"/>
                  <a:t>孫３</a:t>
                </a:r>
                <a:endParaRPr kumimoji="1" lang="ja-JP" altLang="en-US" dirty="0"/>
              </a:p>
            </p:txBody>
          </p:sp>
          <p:sp>
            <p:nvSpPr>
              <p:cNvPr id="32" name="テキスト ボックス 31"/>
              <p:cNvSpPr txBox="1"/>
              <p:nvPr/>
            </p:nvSpPr>
            <p:spPr>
              <a:xfrm>
                <a:off x="8382121" y="4885123"/>
                <a:ext cx="546070" cy="338554"/>
              </a:xfrm>
              <a:prstGeom prst="rect">
                <a:avLst/>
              </a:prstGeom>
              <a:noFill/>
            </p:spPr>
            <p:txBody>
              <a:bodyPr wrap="square" rtlCol="0">
                <a:spAutoFit/>
              </a:bodyPr>
              <a:lstStyle/>
              <a:p>
                <a:pPr algn="ctr"/>
                <a:r>
                  <a:rPr kumimoji="1" lang="ja-JP" altLang="en-US" dirty="0" smtClean="0"/>
                  <a:t>孫４</a:t>
                </a:r>
                <a:endParaRPr kumimoji="1" lang="ja-JP" altLang="en-US" dirty="0"/>
              </a:p>
            </p:txBody>
          </p:sp>
          <p:sp>
            <p:nvSpPr>
              <p:cNvPr id="33" name="テキスト ボックス 32"/>
              <p:cNvSpPr txBox="1"/>
              <p:nvPr/>
            </p:nvSpPr>
            <p:spPr>
              <a:xfrm>
                <a:off x="5581273" y="3627466"/>
                <a:ext cx="546070" cy="338554"/>
              </a:xfrm>
              <a:prstGeom prst="rect">
                <a:avLst/>
              </a:prstGeom>
              <a:noFill/>
            </p:spPr>
            <p:txBody>
              <a:bodyPr wrap="square" rtlCol="0">
                <a:spAutoFit/>
              </a:bodyPr>
              <a:lstStyle/>
              <a:p>
                <a:pPr algn="ctr"/>
                <a:r>
                  <a:rPr lang="ja-JP" altLang="en-US" dirty="0"/>
                  <a:t>子</a:t>
                </a:r>
                <a:r>
                  <a:rPr kumimoji="1" lang="ja-JP" altLang="en-US" dirty="0" smtClean="0"/>
                  <a:t>１</a:t>
                </a:r>
                <a:endParaRPr kumimoji="1" lang="ja-JP" altLang="en-US" dirty="0"/>
              </a:p>
            </p:txBody>
          </p:sp>
          <p:sp>
            <p:nvSpPr>
              <p:cNvPr id="34" name="テキスト ボックス 33"/>
              <p:cNvSpPr txBox="1"/>
              <p:nvPr/>
            </p:nvSpPr>
            <p:spPr>
              <a:xfrm>
                <a:off x="6978258" y="3603522"/>
                <a:ext cx="546070" cy="338554"/>
              </a:xfrm>
              <a:prstGeom prst="rect">
                <a:avLst/>
              </a:prstGeom>
              <a:noFill/>
            </p:spPr>
            <p:txBody>
              <a:bodyPr wrap="square" rtlCol="0">
                <a:spAutoFit/>
              </a:bodyPr>
              <a:lstStyle/>
              <a:p>
                <a:pPr algn="ctr"/>
                <a:r>
                  <a:rPr lang="ja-JP" altLang="en-US" dirty="0" smtClean="0"/>
                  <a:t>子</a:t>
                </a:r>
                <a:r>
                  <a:rPr lang="ja-JP" altLang="en-US" dirty="0"/>
                  <a:t>２</a:t>
                </a:r>
                <a:endParaRPr kumimoji="1" lang="ja-JP" altLang="en-US" dirty="0"/>
              </a:p>
            </p:txBody>
          </p:sp>
        </p:grpSp>
      </p:grpSp>
      <p:sp>
        <p:nvSpPr>
          <p:cNvPr id="35" name="テキスト ボックス 34"/>
          <p:cNvSpPr txBox="1"/>
          <p:nvPr/>
        </p:nvSpPr>
        <p:spPr>
          <a:xfrm>
            <a:off x="257445" y="2710061"/>
            <a:ext cx="3253364" cy="584775"/>
          </a:xfrm>
          <a:prstGeom prst="rect">
            <a:avLst/>
          </a:prstGeom>
          <a:noFill/>
        </p:spPr>
        <p:txBody>
          <a:bodyPr wrap="square" rtlCol="0">
            <a:spAutoFit/>
          </a:bodyPr>
          <a:lstStyle/>
          <a:p>
            <a:r>
              <a:rPr kumimoji="1" lang="ja-JP" altLang="en-US" dirty="0" smtClean="0"/>
              <a:t>子１～２、孫１～４の計６人に対して、</a:t>
            </a:r>
            <a:endParaRPr kumimoji="1" lang="en-US" altLang="ja-JP" dirty="0" smtClean="0"/>
          </a:p>
          <a:p>
            <a:r>
              <a:rPr lang="ja-JP" altLang="en-US" dirty="0" smtClean="0"/>
              <a:t>１人あたり３１０万円を毎年贈与する</a:t>
            </a:r>
            <a:endParaRPr kumimoji="1" lang="ja-JP" altLang="en-US" dirty="0"/>
          </a:p>
        </p:txBody>
      </p:sp>
      <p:sp>
        <p:nvSpPr>
          <p:cNvPr id="36" name="テキスト ボックス 35"/>
          <p:cNvSpPr txBox="1"/>
          <p:nvPr/>
        </p:nvSpPr>
        <p:spPr>
          <a:xfrm>
            <a:off x="257445" y="3288912"/>
            <a:ext cx="3557564" cy="830997"/>
          </a:xfrm>
          <a:prstGeom prst="rect">
            <a:avLst/>
          </a:prstGeom>
          <a:noFill/>
        </p:spPr>
        <p:txBody>
          <a:bodyPr wrap="square" rtlCol="0">
            <a:spAutoFit/>
          </a:bodyPr>
          <a:lstStyle/>
          <a:p>
            <a:r>
              <a:rPr kumimoji="1" lang="ja-JP" altLang="en-US" dirty="0" smtClean="0"/>
              <a:t>１人当たりの贈与税額</a:t>
            </a:r>
            <a:endParaRPr lang="en-US" altLang="ja-JP" dirty="0"/>
          </a:p>
          <a:p>
            <a:r>
              <a:rPr kumimoji="1" lang="ja-JP" altLang="en-US" dirty="0" smtClean="0"/>
              <a:t>　（</a:t>
            </a:r>
            <a:r>
              <a:rPr lang="ja-JP" altLang="en-US" dirty="0"/>
              <a:t>３１０</a:t>
            </a:r>
            <a:r>
              <a:rPr kumimoji="1" lang="ja-JP" altLang="en-US" dirty="0" smtClean="0"/>
              <a:t>万円－１１０万円）</a:t>
            </a:r>
            <a:r>
              <a:rPr kumimoji="1" lang="en-US" altLang="ja-JP" dirty="0" smtClean="0"/>
              <a:t>×</a:t>
            </a:r>
            <a:r>
              <a:rPr kumimoji="1" lang="ja-JP" altLang="en-US" dirty="0" smtClean="0"/>
              <a:t>１０％</a:t>
            </a:r>
            <a:endParaRPr kumimoji="1" lang="en-US" altLang="ja-JP" dirty="0" smtClean="0"/>
          </a:p>
          <a:p>
            <a:r>
              <a:rPr lang="ja-JP" altLang="en-US" dirty="0"/>
              <a:t>　</a:t>
            </a:r>
            <a:r>
              <a:rPr lang="ja-JP" altLang="en-US" dirty="0" smtClean="0"/>
              <a:t>　＝</a:t>
            </a:r>
            <a:r>
              <a:rPr lang="ja-JP" altLang="en-US" dirty="0"/>
              <a:t>２０</a:t>
            </a:r>
            <a:r>
              <a:rPr lang="ja-JP" altLang="en-US" dirty="0" smtClean="0"/>
              <a:t>万円／年</a:t>
            </a:r>
            <a:endParaRPr kumimoji="1" lang="ja-JP" altLang="en-US" dirty="0"/>
          </a:p>
        </p:txBody>
      </p:sp>
      <p:sp>
        <p:nvSpPr>
          <p:cNvPr id="37" name="テキスト ボックス 36"/>
          <p:cNvSpPr txBox="1"/>
          <p:nvPr/>
        </p:nvSpPr>
        <p:spPr>
          <a:xfrm>
            <a:off x="257443" y="4153276"/>
            <a:ext cx="3861795" cy="1323439"/>
          </a:xfrm>
          <a:prstGeom prst="rect">
            <a:avLst/>
          </a:prstGeom>
          <a:noFill/>
        </p:spPr>
        <p:txBody>
          <a:bodyPr wrap="square" rIns="0" rtlCol="0">
            <a:spAutoFit/>
          </a:bodyPr>
          <a:lstStyle/>
          <a:p>
            <a:r>
              <a:rPr lang="ja-JP" altLang="en-US" dirty="0"/>
              <a:t>１０</a:t>
            </a:r>
            <a:r>
              <a:rPr lang="ja-JP" altLang="en-US" dirty="0" smtClean="0"/>
              <a:t>年間</a:t>
            </a:r>
            <a:r>
              <a:rPr kumimoji="1" lang="ja-JP" altLang="en-US" dirty="0" smtClean="0"/>
              <a:t>贈与</a:t>
            </a:r>
            <a:r>
              <a:rPr lang="ja-JP" altLang="en-US" dirty="0"/>
              <a:t>した</a:t>
            </a:r>
            <a:r>
              <a:rPr lang="ja-JP" altLang="en-US" dirty="0" smtClean="0"/>
              <a:t>場合</a:t>
            </a:r>
            <a:endParaRPr lang="en-US" altLang="ja-JP" dirty="0" smtClean="0"/>
          </a:p>
          <a:p>
            <a:r>
              <a:rPr lang="ja-JP" altLang="en-US" dirty="0"/>
              <a:t>　</a:t>
            </a:r>
            <a:r>
              <a:rPr lang="ja-JP" altLang="en-US" dirty="0" smtClean="0"/>
              <a:t>贈与税額</a:t>
            </a:r>
            <a:endParaRPr lang="en-US" altLang="ja-JP" dirty="0"/>
          </a:p>
          <a:p>
            <a:r>
              <a:rPr kumimoji="1" lang="ja-JP" altLang="en-US" dirty="0" smtClean="0"/>
              <a:t>　　</a:t>
            </a:r>
            <a:r>
              <a:rPr lang="ja-JP" altLang="en-US" dirty="0"/>
              <a:t>２０</a:t>
            </a:r>
            <a:r>
              <a:rPr kumimoji="1" lang="ja-JP" altLang="en-US" dirty="0" smtClean="0"/>
              <a:t>万円</a:t>
            </a:r>
            <a:r>
              <a:rPr kumimoji="1" lang="en-US" altLang="ja-JP" dirty="0" smtClean="0"/>
              <a:t>×</a:t>
            </a:r>
            <a:r>
              <a:rPr kumimoji="1" lang="ja-JP" altLang="en-US" dirty="0" smtClean="0"/>
              <a:t>６人</a:t>
            </a:r>
            <a:r>
              <a:rPr kumimoji="1" lang="en-US" altLang="ja-JP" dirty="0" smtClean="0"/>
              <a:t>×</a:t>
            </a:r>
            <a:r>
              <a:rPr kumimoji="1" lang="ja-JP" altLang="en-US" dirty="0" smtClean="0"/>
              <a:t>１０年＝１</a:t>
            </a:r>
            <a:r>
              <a:rPr kumimoji="1" lang="en-US" altLang="ja-JP" dirty="0" smtClean="0"/>
              <a:t>,</a:t>
            </a:r>
            <a:r>
              <a:rPr kumimoji="1" lang="ja-JP" altLang="en-US" dirty="0" smtClean="0"/>
              <a:t>２００万円</a:t>
            </a:r>
            <a:endParaRPr kumimoji="1" lang="en-US" altLang="ja-JP" dirty="0" smtClean="0"/>
          </a:p>
          <a:p>
            <a:r>
              <a:rPr lang="ja-JP" altLang="en-US" dirty="0"/>
              <a:t>　</a:t>
            </a:r>
            <a:r>
              <a:rPr lang="ja-JP" altLang="en-US" dirty="0" smtClean="0"/>
              <a:t>贈与財産の金額</a:t>
            </a:r>
            <a:endParaRPr lang="en-US" altLang="ja-JP" dirty="0" smtClean="0"/>
          </a:p>
          <a:p>
            <a:r>
              <a:rPr kumimoji="1" lang="ja-JP" altLang="en-US" dirty="0" smtClean="0"/>
              <a:t>　　</a:t>
            </a:r>
            <a:r>
              <a:rPr lang="ja-JP" altLang="en-US" dirty="0"/>
              <a:t>３１０</a:t>
            </a:r>
            <a:r>
              <a:rPr kumimoji="1" lang="ja-JP" altLang="en-US" dirty="0" smtClean="0"/>
              <a:t>万円</a:t>
            </a:r>
            <a:r>
              <a:rPr kumimoji="1" lang="en-US" altLang="ja-JP" dirty="0" smtClean="0"/>
              <a:t>×</a:t>
            </a:r>
            <a:r>
              <a:rPr kumimoji="1" lang="ja-JP" altLang="en-US" dirty="0" smtClean="0"/>
              <a:t>６人</a:t>
            </a:r>
            <a:r>
              <a:rPr kumimoji="1" lang="en-US" altLang="ja-JP" dirty="0" smtClean="0"/>
              <a:t>×</a:t>
            </a:r>
            <a:r>
              <a:rPr lang="ja-JP" altLang="en-US" dirty="0"/>
              <a:t>１０</a:t>
            </a:r>
            <a:r>
              <a:rPr kumimoji="1" lang="ja-JP" altLang="en-US" dirty="0" smtClean="0"/>
              <a:t>年＝１８</a:t>
            </a:r>
            <a:r>
              <a:rPr kumimoji="1" lang="en-US" altLang="ja-JP" dirty="0" smtClean="0"/>
              <a:t>,</a:t>
            </a:r>
            <a:r>
              <a:rPr kumimoji="1" lang="ja-JP" altLang="en-US" dirty="0" smtClean="0"/>
              <a:t>６００万円</a:t>
            </a:r>
            <a:endParaRPr kumimoji="1" lang="en-US" altLang="ja-JP" dirty="0" smtClean="0"/>
          </a:p>
        </p:txBody>
      </p:sp>
      <p:sp>
        <p:nvSpPr>
          <p:cNvPr id="39" name="テキスト ボックス 38"/>
          <p:cNvSpPr txBox="1"/>
          <p:nvPr/>
        </p:nvSpPr>
        <p:spPr>
          <a:xfrm>
            <a:off x="257444" y="5476715"/>
            <a:ext cx="3861793" cy="584775"/>
          </a:xfrm>
          <a:prstGeom prst="rect">
            <a:avLst/>
          </a:prstGeom>
          <a:noFill/>
        </p:spPr>
        <p:txBody>
          <a:bodyPr wrap="square" rtlCol="0">
            <a:spAutoFit/>
          </a:bodyPr>
          <a:lstStyle/>
          <a:p>
            <a:r>
              <a:rPr lang="ja-JP" altLang="en-US" dirty="0"/>
              <a:t>実効税率</a:t>
            </a:r>
            <a:endParaRPr lang="en-US" altLang="ja-JP" dirty="0"/>
          </a:p>
          <a:p>
            <a:r>
              <a:rPr kumimoji="1" lang="ja-JP" altLang="en-US" dirty="0" smtClean="0"/>
              <a:t>　１</a:t>
            </a:r>
            <a:r>
              <a:rPr kumimoji="1" lang="en-US" altLang="ja-JP" dirty="0" smtClean="0"/>
              <a:t>,</a:t>
            </a:r>
            <a:r>
              <a:rPr kumimoji="1" lang="ja-JP" altLang="en-US" dirty="0" smtClean="0"/>
              <a:t>２００万円／１８</a:t>
            </a:r>
            <a:r>
              <a:rPr lang="en-US" altLang="ja-JP" dirty="0" smtClean="0"/>
              <a:t>,</a:t>
            </a:r>
            <a:r>
              <a:rPr lang="ja-JP" altLang="en-US" dirty="0" smtClean="0"/>
              <a:t>６００</a:t>
            </a:r>
            <a:r>
              <a:rPr kumimoji="1" lang="ja-JP" altLang="en-US" dirty="0" smtClean="0"/>
              <a:t>万円</a:t>
            </a:r>
            <a:r>
              <a:rPr lang="ja-JP" altLang="en-US" dirty="0" smtClean="0"/>
              <a:t>＝</a:t>
            </a:r>
            <a:r>
              <a:rPr lang="ja-JP" altLang="en-US" dirty="0" smtClean="0">
                <a:solidFill>
                  <a:srgbClr val="FF0000"/>
                </a:solidFill>
              </a:rPr>
              <a:t>約６</a:t>
            </a:r>
            <a:r>
              <a:rPr lang="en-US" altLang="ja-JP" dirty="0" smtClean="0">
                <a:solidFill>
                  <a:srgbClr val="FF0000"/>
                </a:solidFill>
              </a:rPr>
              <a:t>.</a:t>
            </a:r>
            <a:r>
              <a:rPr lang="ja-JP" altLang="en-US" dirty="0" smtClean="0">
                <a:solidFill>
                  <a:srgbClr val="FF0000"/>
                </a:solidFill>
              </a:rPr>
              <a:t>５％</a:t>
            </a:r>
            <a:endParaRPr kumimoji="1" lang="en-US" altLang="ja-JP" dirty="0" smtClean="0">
              <a:solidFill>
                <a:srgbClr val="FF0000"/>
              </a:solidFill>
            </a:endParaRPr>
          </a:p>
        </p:txBody>
      </p:sp>
      <p:sp>
        <p:nvSpPr>
          <p:cNvPr id="41" name="テキスト ボックス 40"/>
          <p:cNvSpPr txBox="1"/>
          <p:nvPr/>
        </p:nvSpPr>
        <p:spPr>
          <a:xfrm>
            <a:off x="5468494" y="5738733"/>
            <a:ext cx="3391134" cy="338554"/>
          </a:xfrm>
          <a:prstGeom prst="rect">
            <a:avLst/>
          </a:prstGeom>
          <a:noFill/>
        </p:spPr>
        <p:txBody>
          <a:bodyPr wrap="square" rtlCol="0">
            <a:spAutoFit/>
          </a:bodyPr>
          <a:lstStyle/>
          <a:p>
            <a:r>
              <a:rPr kumimoji="1" lang="ja-JP" altLang="en-US" dirty="0" smtClean="0">
                <a:solidFill>
                  <a:schemeClr val="tx2">
                    <a:lumMod val="60000"/>
                    <a:lumOff val="40000"/>
                  </a:schemeClr>
                </a:solidFill>
              </a:rPr>
              <a:t>☆　長く続けるほど効果は大きくなる。</a:t>
            </a:r>
            <a:endParaRPr kumimoji="1" lang="ja-JP" altLang="en-US" dirty="0">
              <a:solidFill>
                <a:schemeClr val="tx2">
                  <a:lumMod val="60000"/>
                  <a:lumOff val="40000"/>
                </a:schemeClr>
              </a:solidFill>
            </a:endParaRPr>
          </a:p>
        </p:txBody>
      </p:sp>
    </p:spTree>
    <p:extLst>
      <p:ext uri="{BB962C8B-B14F-4D97-AF65-F5344CB8AC3E}">
        <p14:creationId xmlns:p14="http://schemas.microsoft.com/office/powerpoint/2010/main" val="2842380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lang="ja-JP" altLang="en-US" u="sng" dirty="0"/>
              <a:t>相続時精算課税</a:t>
            </a:r>
            <a:r>
              <a:rPr lang="ja-JP" altLang="en-US" u="sng" dirty="0" smtClean="0"/>
              <a:t>の</a:t>
            </a:r>
            <a:r>
              <a:rPr lang="ja-JP" altLang="en-US" u="sng" dirty="0"/>
              <a:t>活用</a:t>
            </a:r>
            <a:r>
              <a:rPr lang="ja-JP" altLang="en-US" u="sng" dirty="0" smtClean="0"/>
              <a:t>事例</a:t>
            </a:r>
            <a:endParaRPr kumimoji="1" lang="en-US" altLang="ja-JP" u="sng" dirty="0" smtClean="0"/>
          </a:p>
        </p:txBody>
      </p:sp>
      <p:sp>
        <p:nvSpPr>
          <p:cNvPr id="3" name="テキスト ボックス 2"/>
          <p:cNvSpPr txBox="1"/>
          <p:nvPr/>
        </p:nvSpPr>
        <p:spPr>
          <a:xfrm>
            <a:off x="692458" y="1766653"/>
            <a:ext cx="7856738" cy="584775"/>
          </a:xfrm>
          <a:prstGeom prst="rect">
            <a:avLst/>
          </a:prstGeom>
          <a:solidFill>
            <a:srgbClr val="FFFF00"/>
          </a:solidFill>
        </p:spPr>
        <p:txBody>
          <a:bodyPr wrap="square" rtlCol="0">
            <a:spAutoFit/>
          </a:bodyPr>
          <a:lstStyle/>
          <a:p>
            <a:r>
              <a:rPr kumimoji="1" lang="ja-JP" altLang="en-US" dirty="0" smtClean="0"/>
              <a:t>この制度による贈与財産は、相続発生時に、贈与時の価格でもって相続財産に加算され、相続税が計算されます。したがって、税率の差や基礎控除による節税効果はありません。</a:t>
            </a:r>
            <a:endParaRPr kumimoji="1" lang="ja-JP" altLang="en-US" dirty="0"/>
          </a:p>
        </p:txBody>
      </p:sp>
      <p:sp>
        <p:nvSpPr>
          <p:cNvPr id="4" name="テキスト ボックス 3"/>
          <p:cNvSpPr txBox="1"/>
          <p:nvPr/>
        </p:nvSpPr>
        <p:spPr>
          <a:xfrm>
            <a:off x="692458" y="2592275"/>
            <a:ext cx="4421080" cy="3539430"/>
          </a:xfrm>
          <a:prstGeom prst="rect">
            <a:avLst/>
          </a:prstGeom>
          <a:noFill/>
        </p:spPr>
        <p:txBody>
          <a:bodyPr wrap="square" rtlCol="0">
            <a:spAutoFit/>
          </a:bodyPr>
          <a:lstStyle/>
          <a:p>
            <a:r>
              <a:rPr kumimoji="1" lang="ja-JP" altLang="en-US" dirty="0" smtClean="0"/>
              <a:t>＜相続時精算課税の方が有利な資産の例＞</a:t>
            </a:r>
            <a:endParaRPr kumimoji="1" lang="en-US" altLang="ja-JP" dirty="0" smtClean="0"/>
          </a:p>
          <a:p>
            <a:endParaRPr lang="en-US" altLang="ja-JP" dirty="0"/>
          </a:p>
          <a:p>
            <a:r>
              <a:rPr kumimoji="1" lang="ja-JP" altLang="en-US" dirty="0" smtClean="0"/>
              <a:t>１．将来評価額が上がる</a:t>
            </a:r>
            <a:r>
              <a:rPr kumimoji="1" lang="ja-JP" altLang="en-US" dirty="0" err="1" smtClean="0"/>
              <a:t>で</a:t>
            </a:r>
            <a:r>
              <a:rPr kumimoji="1" lang="ja-JP" altLang="en-US" dirty="0" smtClean="0"/>
              <a:t>あろう資産</a:t>
            </a:r>
            <a:endParaRPr kumimoji="1" lang="en-US" altLang="ja-JP" dirty="0" smtClean="0"/>
          </a:p>
          <a:p>
            <a:endParaRPr lang="en-US" altLang="ja-JP" dirty="0" smtClean="0"/>
          </a:p>
          <a:p>
            <a:r>
              <a:rPr lang="ja-JP" altLang="en-US" dirty="0"/>
              <a:t>　</a:t>
            </a:r>
            <a:r>
              <a:rPr lang="ja-JP" altLang="en-US" dirty="0" smtClean="0"/>
              <a:t>　贈与時の価格 ＝ ３</a:t>
            </a:r>
            <a:r>
              <a:rPr lang="en-US" altLang="ja-JP" dirty="0" smtClean="0"/>
              <a:t>,</a:t>
            </a:r>
            <a:r>
              <a:rPr lang="ja-JP" altLang="en-US" dirty="0" smtClean="0"/>
              <a:t>０００万円</a:t>
            </a:r>
            <a:endParaRPr lang="en-US" altLang="ja-JP" dirty="0" smtClean="0"/>
          </a:p>
          <a:p>
            <a:r>
              <a:rPr kumimoji="1" lang="ja-JP" altLang="en-US" dirty="0"/>
              <a:t>　</a:t>
            </a:r>
            <a:r>
              <a:rPr kumimoji="1" lang="ja-JP" altLang="en-US" dirty="0" smtClean="0"/>
              <a:t>　相続時の価格 ＝ ５</a:t>
            </a:r>
            <a:r>
              <a:rPr kumimoji="1" lang="en-US" altLang="ja-JP" dirty="0" smtClean="0"/>
              <a:t>,</a:t>
            </a:r>
            <a:r>
              <a:rPr kumimoji="1" lang="ja-JP" altLang="en-US" dirty="0" smtClean="0"/>
              <a:t>０００万円</a:t>
            </a:r>
            <a:endParaRPr kumimoji="1" lang="en-US" altLang="ja-JP" dirty="0" smtClean="0"/>
          </a:p>
          <a:p>
            <a:r>
              <a:rPr lang="ja-JP" altLang="en-US" dirty="0"/>
              <a:t>　</a:t>
            </a:r>
            <a:r>
              <a:rPr lang="ja-JP" altLang="en-US" dirty="0" smtClean="0"/>
              <a:t>　　⇒　３</a:t>
            </a:r>
            <a:r>
              <a:rPr lang="en-US" altLang="ja-JP" dirty="0" smtClean="0"/>
              <a:t>,</a:t>
            </a:r>
            <a:r>
              <a:rPr lang="ja-JP" altLang="en-US" dirty="0" smtClean="0"/>
              <a:t>０００万円で相続税の計算をする</a:t>
            </a:r>
            <a:endParaRPr kumimoji="1" lang="en-US" altLang="ja-JP" dirty="0" smtClean="0"/>
          </a:p>
          <a:p>
            <a:endParaRPr lang="en-US" altLang="ja-JP" dirty="0"/>
          </a:p>
          <a:p>
            <a:r>
              <a:rPr kumimoji="1" lang="ja-JP" altLang="en-US" dirty="0" smtClean="0"/>
              <a:t>２．果実を生む財産</a:t>
            </a:r>
            <a:endParaRPr kumimoji="1" lang="en-US" altLang="ja-JP" dirty="0" smtClean="0"/>
          </a:p>
          <a:p>
            <a:r>
              <a:rPr lang="ja-JP" altLang="en-US" dirty="0"/>
              <a:t>　</a:t>
            </a:r>
            <a:r>
              <a:rPr lang="ja-JP" altLang="en-US" dirty="0" smtClean="0"/>
              <a:t>　　</a:t>
            </a:r>
            <a:r>
              <a:rPr lang="en-US" altLang="ja-JP" dirty="0" smtClean="0"/>
              <a:t>ex. </a:t>
            </a:r>
            <a:r>
              <a:rPr lang="ja-JP" altLang="en-US" dirty="0" smtClean="0"/>
              <a:t>賃貸不動産、有配の株式</a:t>
            </a:r>
            <a:endParaRPr kumimoji="1" lang="en-US" altLang="ja-JP" dirty="0" smtClean="0"/>
          </a:p>
          <a:p>
            <a:endParaRPr lang="en-US" altLang="ja-JP" dirty="0" smtClean="0"/>
          </a:p>
          <a:p>
            <a:r>
              <a:rPr lang="ja-JP" altLang="en-US" dirty="0"/>
              <a:t>　</a:t>
            </a:r>
            <a:r>
              <a:rPr lang="ja-JP" altLang="en-US" dirty="0" smtClean="0"/>
              <a:t>　贈与後の収益は受贈者に移転する</a:t>
            </a:r>
            <a:endParaRPr lang="en-US" altLang="ja-JP" dirty="0" smtClean="0"/>
          </a:p>
          <a:p>
            <a:r>
              <a:rPr kumimoji="1" lang="ja-JP" altLang="en-US" dirty="0"/>
              <a:t>　</a:t>
            </a:r>
            <a:r>
              <a:rPr kumimoji="1" lang="ja-JP" altLang="en-US" dirty="0" smtClean="0"/>
              <a:t>　　⇒　贈与後の果実は相続財産を構成しない</a:t>
            </a:r>
            <a:endParaRPr kumimoji="1" lang="en-US" altLang="ja-JP" dirty="0" smtClean="0"/>
          </a:p>
          <a:p>
            <a:r>
              <a:rPr lang="ja-JP" altLang="en-US" dirty="0"/>
              <a:t>　</a:t>
            </a:r>
            <a:r>
              <a:rPr lang="ja-JP" altLang="en-US" dirty="0" smtClean="0"/>
              <a:t>　　⇒　所得を分散することによる所得税の軽減</a:t>
            </a:r>
            <a:endParaRPr kumimoji="1" lang="ja-JP" altLang="en-US" dirty="0"/>
          </a:p>
        </p:txBody>
      </p:sp>
      <p:grpSp>
        <p:nvGrpSpPr>
          <p:cNvPr id="5" name="グループ化 4"/>
          <p:cNvGrpSpPr/>
          <p:nvPr/>
        </p:nvGrpSpPr>
        <p:grpSpPr>
          <a:xfrm>
            <a:off x="5357681" y="3174520"/>
            <a:ext cx="3018406" cy="1781200"/>
            <a:chOff x="5202316" y="3480056"/>
            <a:chExt cx="3018406" cy="1781200"/>
          </a:xfrm>
        </p:grpSpPr>
        <p:cxnSp>
          <p:nvCxnSpPr>
            <p:cNvPr id="8" name="直線矢印コネクタ 7"/>
            <p:cNvCxnSpPr/>
            <p:nvPr/>
          </p:nvCxnSpPr>
          <p:spPr>
            <a:xfrm flipV="1">
              <a:off x="5850384" y="3483638"/>
              <a:ext cx="8878" cy="14648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5859262" y="4948454"/>
              <a:ext cx="236146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V="1">
              <a:off x="5859262" y="3590170"/>
              <a:ext cx="2361460" cy="7102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6720396" y="4034054"/>
              <a:ext cx="8878" cy="91440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7448365" y="3829867"/>
              <a:ext cx="8878" cy="111858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5202316" y="3483637"/>
              <a:ext cx="648068" cy="276999"/>
            </a:xfrm>
            <a:prstGeom prst="rect">
              <a:avLst/>
            </a:prstGeom>
            <a:noFill/>
          </p:spPr>
          <p:txBody>
            <a:bodyPr wrap="square" rtlCol="0">
              <a:spAutoFit/>
            </a:bodyPr>
            <a:lstStyle/>
            <a:p>
              <a:r>
                <a:rPr kumimoji="1" lang="ja-JP" altLang="en-US" sz="1200" dirty="0" smtClean="0"/>
                <a:t>評価額</a:t>
              </a:r>
              <a:endParaRPr kumimoji="1" lang="ja-JP" altLang="en-US" sz="1200" dirty="0"/>
            </a:p>
          </p:txBody>
        </p:sp>
        <p:sp>
          <p:nvSpPr>
            <p:cNvPr id="18" name="テキスト ボックス 17"/>
            <p:cNvSpPr txBox="1"/>
            <p:nvPr/>
          </p:nvSpPr>
          <p:spPr>
            <a:xfrm>
              <a:off x="6391924" y="4978143"/>
              <a:ext cx="648068" cy="276999"/>
            </a:xfrm>
            <a:prstGeom prst="rect">
              <a:avLst/>
            </a:prstGeom>
            <a:noFill/>
          </p:spPr>
          <p:txBody>
            <a:bodyPr wrap="square" rtlCol="0">
              <a:spAutoFit/>
            </a:bodyPr>
            <a:lstStyle/>
            <a:p>
              <a:r>
                <a:rPr lang="ja-JP" altLang="en-US" sz="1200" dirty="0"/>
                <a:t>贈与時</a:t>
              </a:r>
              <a:endParaRPr kumimoji="1" lang="ja-JP" altLang="en-US" sz="1200" dirty="0"/>
            </a:p>
          </p:txBody>
        </p:sp>
        <p:sp>
          <p:nvSpPr>
            <p:cNvPr id="19" name="テキスト ボックス 18"/>
            <p:cNvSpPr txBox="1"/>
            <p:nvPr/>
          </p:nvSpPr>
          <p:spPr>
            <a:xfrm>
              <a:off x="7133209" y="4984257"/>
              <a:ext cx="648068" cy="276999"/>
            </a:xfrm>
            <a:prstGeom prst="rect">
              <a:avLst/>
            </a:prstGeom>
            <a:noFill/>
          </p:spPr>
          <p:txBody>
            <a:bodyPr wrap="square" rtlCol="0">
              <a:spAutoFit/>
            </a:bodyPr>
            <a:lstStyle/>
            <a:p>
              <a:r>
                <a:rPr lang="ja-JP" altLang="en-US" sz="1200" dirty="0"/>
                <a:t>相続</a:t>
              </a:r>
              <a:r>
                <a:rPr lang="ja-JP" altLang="en-US" sz="1200" dirty="0" smtClean="0"/>
                <a:t>時</a:t>
              </a:r>
              <a:endParaRPr kumimoji="1" lang="ja-JP" altLang="en-US" sz="1200" dirty="0"/>
            </a:p>
          </p:txBody>
        </p:sp>
        <p:sp>
          <p:nvSpPr>
            <p:cNvPr id="20" name="テキスト ボックス 19"/>
            <p:cNvSpPr txBox="1"/>
            <p:nvPr/>
          </p:nvSpPr>
          <p:spPr>
            <a:xfrm>
              <a:off x="6072325" y="3757055"/>
              <a:ext cx="1060883" cy="276999"/>
            </a:xfrm>
            <a:prstGeom prst="rect">
              <a:avLst/>
            </a:prstGeom>
            <a:noFill/>
          </p:spPr>
          <p:txBody>
            <a:bodyPr wrap="square" rtlCol="0">
              <a:spAutoFit/>
            </a:bodyPr>
            <a:lstStyle/>
            <a:p>
              <a:r>
                <a:rPr lang="ja-JP" altLang="en-US" sz="1200" dirty="0" smtClean="0"/>
                <a:t>３</a:t>
              </a:r>
              <a:r>
                <a:rPr lang="en-US" altLang="ja-JP" sz="1200" dirty="0" smtClean="0"/>
                <a:t>,</a:t>
              </a:r>
              <a:r>
                <a:rPr lang="ja-JP" altLang="en-US" sz="1200" dirty="0" smtClean="0"/>
                <a:t>０００万円</a:t>
              </a:r>
              <a:endParaRPr kumimoji="1" lang="ja-JP" altLang="en-US" sz="1200" dirty="0"/>
            </a:p>
          </p:txBody>
        </p:sp>
        <p:sp>
          <p:nvSpPr>
            <p:cNvPr id="21" name="テキスト ボックス 20"/>
            <p:cNvSpPr txBox="1"/>
            <p:nvPr/>
          </p:nvSpPr>
          <p:spPr>
            <a:xfrm>
              <a:off x="6813611" y="3480056"/>
              <a:ext cx="1100826" cy="276999"/>
            </a:xfrm>
            <a:prstGeom prst="rect">
              <a:avLst/>
            </a:prstGeom>
            <a:noFill/>
          </p:spPr>
          <p:txBody>
            <a:bodyPr wrap="square" rtlCol="0">
              <a:spAutoFit/>
            </a:bodyPr>
            <a:lstStyle/>
            <a:p>
              <a:r>
                <a:rPr lang="ja-JP" altLang="en-US" sz="1200" dirty="0"/>
                <a:t>５</a:t>
              </a:r>
              <a:r>
                <a:rPr lang="en-US" altLang="ja-JP" sz="1200" dirty="0" smtClean="0"/>
                <a:t>,</a:t>
              </a:r>
              <a:r>
                <a:rPr lang="ja-JP" altLang="en-US" sz="1200" dirty="0" smtClean="0"/>
                <a:t>０００万円</a:t>
              </a:r>
              <a:endParaRPr kumimoji="1" lang="ja-JP" altLang="en-US" sz="1200" dirty="0"/>
            </a:p>
          </p:txBody>
        </p:sp>
      </p:grpSp>
    </p:spTree>
    <p:extLst>
      <p:ext uri="{BB962C8B-B14F-4D97-AF65-F5344CB8AC3E}">
        <p14:creationId xmlns:p14="http://schemas.microsoft.com/office/powerpoint/2010/main" val="23687803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lang="ja-JP" altLang="en-US" u="sng" dirty="0" smtClean="0"/>
              <a:t>相続時精算課税と暦年贈与のメリット・デメリット</a:t>
            </a:r>
            <a:endParaRPr lang="en-US" altLang="ja-JP" u="sng" dirty="0" smtClean="0"/>
          </a:p>
        </p:txBody>
      </p:sp>
      <p:graphicFrame>
        <p:nvGraphicFramePr>
          <p:cNvPr id="3" name="表 2"/>
          <p:cNvGraphicFramePr>
            <a:graphicFrameLocks noGrp="1"/>
          </p:cNvGraphicFramePr>
          <p:nvPr>
            <p:extLst>
              <p:ext uri="{D42A27DB-BD31-4B8C-83A1-F6EECF244321}">
                <p14:modId xmlns:p14="http://schemas.microsoft.com/office/powerpoint/2010/main" val="3248676937"/>
              </p:ext>
            </p:extLst>
          </p:nvPr>
        </p:nvGraphicFramePr>
        <p:xfrm>
          <a:off x="378781" y="1653047"/>
          <a:ext cx="8516643" cy="4383769"/>
        </p:xfrm>
        <a:graphic>
          <a:graphicData uri="http://schemas.openxmlformats.org/drawingml/2006/table">
            <a:tbl>
              <a:tblPr firstRow="1" bandRow="1">
                <a:tableStyleId>{5C22544A-7EE6-4342-B048-85BDC9FD1C3A}</a:tableStyleId>
              </a:tblPr>
              <a:tblGrid>
                <a:gridCol w="580007"/>
                <a:gridCol w="3959441"/>
                <a:gridCol w="3977195"/>
              </a:tblGrid>
              <a:tr h="434596">
                <a:tc>
                  <a:txBody>
                    <a:bodyPr/>
                    <a:lstStyle/>
                    <a:p>
                      <a:endParaRPr kumimoji="1" lang="ja-JP" altLang="en-U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メリット</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dirty="0" smtClean="0">
                          <a:solidFill>
                            <a:schemeClr val="tx1"/>
                          </a:solidFill>
                        </a:rPr>
                        <a:t>デメリット</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B7B7"/>
                    </a:solidFill>
                  </a:tcPr>
                </a:tc>
              </a:tr>
              <a:tr h="1851267">
                <a:tc>
                  <a:txBody>
                    <a:bodyPr/>
                    <a:lstStyle/>
                    <a:p>
                      <a:pPr algn="ctr"/>
                      <a:r>
                        <a:rPr kumimoji="1" lang="ja-JP" altLang="en-US" dirty="0" smtClean="0"/>
                        <a:t>相続時精算課税</a:t>
                      </a:r>
                      <a:endParaRPr kumimoji="1" lang="ja-JP" altLang="en-US" dirty="0"/>
                    </a:p>
                  </a:txBody>
                  <a:tcPr vert="eaVert"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t>・特別控除が２</a:t>
                      </a:r>
                      <a:r>
                        <a:rPr kumimoji="1" lang="en-US" altLang="ja-JP" dirty="0" smtClean="0"/>
                        <a:t>,</a:t>
                      </a:r>
                      <a:r>
                        <a:rPr kumimoji="1" lang="ja-JP" altLang="en-US" dirty="0" smtClean="0"/>
                        <a:t>５００万円あり、税率も一律で</a:t>
                      </a:r>
                      <a:endParaRPr kumimoji="1" lang="en-US" altLang="ja-JP" dirty="0" smtClean="0"/>
                    </a:p>
                    <a:p>
                      <a:r>
                        <a:rPr kumimoji="1" lang="ja-JP" altLang="en-US" dirty="0" smtClean="0"/>
                        <a:t>　２０％である</a:t>
                      </a:r>
                      <a:endParaRPr kumimoji="1" lang="en-US" altLang="ja-JP" dirty="0" smtClean="0"/>
                    </a:p>
                    <a:p>
                      <a:r>
                        <a:rPr kumimoji="1" lang="ja-JP" altLang="en-US" dirty="0" smtClean="0"/>
                        <a:t>・ある程度の金額の贈与ができる</a:t>
                      </a:r>
                      <a:endParaRPr kumimoji="1" lang="en-US" altLang="ja-JP" dirty="0" smtClean="0"/>
                    </a:p>
                    <a:p>
                      <a:r>
                        <a:rPr kumimoji="1" lang="ja-JP" altLang="en-US" dirty="0" smtClean="0"/>
                        <a:t>・贈与時より価値が上昇すると有利に働く</a:t>
                      </a:r>
                      <a:endParaRPr kumimoji="1" lang="en-US" altLang="ja-JP" dirty="0" smtClean="0"/>
                    </a:p>
                    <a:p>
                      <a:r>
                        <a:rPr kumimoji="1" lang="ja-JP" altLang="en-US" dirty="0" smtClean="0"/>
                        <a:t>・果実が多く得られる賃貸不動産などを贈与</a:t>
                      </a:r>
                      <a:endParaRPr kumimoji="1" lang="en-US" altLang="ja-JP" dirty="0" smtClean="0"/>
                    </a:p>
                    <a:p>
                      <a:r>
                        <a:rPr kumimoji="1" lang="ja-JP" altLang="en-US" dirty="0" smtClean="0"/>
                        <a:t>　すると有利に働く</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r>
                        <a:rPr kumimoji="1" lang="ja-JP" altLang="en-US" dirty="0" smtClean="0"/>
                        <a:t>・相続発生時に精算しなければならない</a:t>
                      </a:r>
                      <a:endParaRPr kumimoji="1" lang="en-US" altLang="ja-JP" dirty="0" smtClean="0"/>
                    </a:p>
                    <a:p>
                      <a:r>
                        <a:rPr kumimoji="1" lang="ja-JP" altLang="en-US" dirty="0" smtClean="0"/>
                        <a:t>・受贈者が２０歳以上でないと適用できない</a:t>
                      </a:r>
                      <a:endParaRPr kumimoji="1" lang="en-US" altLang="ja-JP" dirty="0" smtClean="0"/>
                    </a:p>
                    <a:p>
                      <a:r>
                        <a:rPr kumimoji="1" lang="ja-JP" altLang="en-US" dirty="0" smtClean="0"/>
                        <a:t>・税制改正に対応しにくい</a:t>
                      </a:r>
                      <a:endParaRPr kumimoji="1" lang="en-US" altLang="ja-JP" dirty="0" smtClean="0"/>
                    </a:p>
                    <a:p>
                      <a:r>
                        <a:rPr kumimoji="1" lang="ja-JP" altLang="en-US" dirty="0" smtClean="0"/>
                        <a:t>・贈与時より価値が下落すると暦年課税に</a:t>
                      </a:r>
                      <a:endParaRPr kumimoji="1" lang="en-US" altLang="ja-JP" dirty="0" smtClean="0"/>
                    </a:p>
                    <a:p>
                      <a:r>
                        <a:rPr kumimoji="1" lang="ja-JP" altLang="en-US" dirty="0" smtClean="0"/>
                        <a:t>　比べダメージが大きい</a:t>
                      </a:r>
                      <a:endParaRPr kumimoji="1" lang="en-US" altLang="ja-JP" dirty="0" smtClean="0"/>
                    </a:p>
                    <a:p>
                      <a:r>
                        <a:rPr kumimoji="1" lang="ja-JP" altLang="en-US" dirty="0" smtClean="0"/>
                        <a:t>・相続税法第４９条の開示対象となる</a:t>
                      </a:r>
                      <a:endParaRPr kumimoji="1" lang="ja-JP" altLang="en-US" dirty="0"/>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B7B7"/>
                    </a:solidFill>
                  </a:tcPr>
                </a:tc>
              </a:tr>
              <a:tr h="2097906">
                <a:tc>
                  <a:txBody>
                    <a:bodyPr/>
                    <a:lstStyle/>
                    <a:p>
                      <a:pPr algn="ctr"/>
                      <a:r>
                        <a:rPr kumimoji="1" lang="ja-JP" altLang="en-US" dirty="0" smtClean="0"/>
                        <a:t>暦年課税</a:t>
                      </a:r>
                      <a:endParaRPr kumimoji="1" lang="ja-JP" altLang="en-US" dirty="0"/>
                    </a:p>
                  </a:txBody>
                  <a:tcPr vert="eaVert"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dirty="0" smtClean="0"/>
                        <a:t>・３年経過すれば相続税と切り離せる</a:t>
                      </a:r>
                      <a:endParaRPr kumimoji="1" lang="en-US" altLang="ja-JP" dirty="0" smtClean="0"/>
                    </a:p>
                    <a:p>
                      <a:r>
                        <a:rPr kumimoji="1" lang="ja-JP" altLang="en-US" dirty="0" smtClean="0"/>
                        <a:t>・受贈者は未成年でも可能であり、また推定</a:t>
                      </a:r>
                      <a:endParaRPr kumimoji="1" lang="en-US" altLang="ja-JP" dirty="0" smtClean="0"/>
                    </a:p>
                    <a:p>
                      <a:r>
                        <a:rPr kumimoji="1" lang="ja-JP" altLang="en-US" dirty="0" smtClean="0"/>
                        <a:t>　相続人に限られない</a:t>
                      </a:r>
                      <a:endParaRPr kumimoji="1" lang="en-US" altLang="ja-JP" dirty="0" smtClean="0"/>
                    </a:p>
                    <a:p>
                      <a:r>
                        <a:rPr kumimoji="1" lang="ja-JP" altLang="en-US" dirty="0" smtClean="0"/>
                        <a:t>　　⇒　比較的多くの受贈者を対象にできる</a:t>
                      </a:r>
                      <a:endParaRPr kumimoji="1" lang="en-US" altLang="ja-JP" dirty="0" smtClean="0"/>
                    </a:p>
                    <a:p>
                      <a:r>
                        <a:rPr kumimoji="1" lang="ja-JP" altLang="en-US" dirty="0" smtClean="0"/>
                        <a:t>・税制改正に対応しやすい</a:t>
                      </a:r>
                      <a:endParaRPr kumimoji="1" lang="en-US" altLang="ja-JP" dirty="0" smtClean="0"/>
                    </a:p>
                    <a:p>
                      <a:r>
                        <a:rPr kumimoji="1" lang="ja-JP" altLang="en-US" dirty="0" smtClean="0"/>
                        <a:t>・贈与から３年が経過すれば相続税法第４９</a:t>
                      </a:r>
                      <a:endParaRPr kumimoji="1" lang="en-US" altLang="ja-JP" dirty="0" smtClean="0"/>
                    </a:p>
                    <a:p>
                      <a:r>
                        <a:rPr kumimoji="1" lang="ja-JP" altLang="en-US" dirty="0" smtClean="0"/>
                        <a:t>　条の開示対象とならない</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CCECFF"/>
                    </a:solidFill>
                  </a:tcPr>
                </a:tc>
                <a:tc>
                  <a:txBody>
                    <a:bodyPr/>
                    <a:lstStyle/>
                    <a:p>
                      <a:r>
                        <a:rPr kumimoji="1" lang="ja-JP" altLang="en-US" dirty="0" smtClean="0"/>
                        <a:t>・基礎控除が１１０万円しかなく、累進税率も</a:t>
                      </a:r>
                      <a:endParaRPr kumimoji="1" lang="en-US" altLang="ja-JP" dirty="0" smtClean="0"/>
                    </a:p>
                    <a:p>
                      <a:r>
                        <a:rPr kumimoji="1" lang="ja-JP" altLang="en-US" dirty="0" smtClean="0"/>
                        <a:t>　高率である</a:t>
                      </a:r>
                      <a:endParaRPr kumimoji="1" lang="en-US" altLang="ja-JP" dirty="0" smtClean="0"/>
                    </a:p>
                    <a:p>
                      <a:r>
                        <a:rPr kumimoji="1" lang="ja-JP" altLang="en-US" dirty="0" smtClean="0"/>
                        <a:t>・多額の贈与には適さない</a:t>
                      </a:r>
                      <a:endParaRPr kumimoji="1" lang="en-US" altLang="ja-JP" dirty="0" smtClean="0"/>
                    </a:p>
                    <a:p>
                      <a:r>
                        <a:rPr kumimoji="1" lang="ja-JP" altLang="en-US" dirty="0" smtClean="0"/>
                        <a:t>　</a:t>
                      </a:r>
                      <a:endParaRPr kumimoji="1" lang="ja-JP" altLang="en-US" dirty="0"/>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B7B7"/>
                    </a:solidFill>
                  </a:tcPr>
                </a:tc>
              </a:tr>
            </a:tbl>
          </a:graphicData>
        </a:graphic>
      </p:graphicFrame>
    </p:spTree>
    <p:extLst>
      <p:ext uri="{BB962C8B-B14F-4D97-AF65-F5344CB8AC3E}">
        <p14:creationId xmlns:p14="http://schemas.microsoft.com/office/powerpoint/2010/main" val="347668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lang="ja-JP" altLang="en-US" u="sng" dirty="0" smtClean="0"/>
              <a:t>相続税・贈与税、所得税の関係</a:t>
            </a:r>
            <a:endParaRPr kumimoji="1" lang="en-US" altLang="ja-JP" u="sng" dirty="0" smtClean="0"/>
          </a:p>
        </p:txBody>
      </p:sp>
      <p:sp>
        <p:nvSpPr>
          <p:cNvPr id="3" name="テキスト ボックス 2"/>
          <p:cNvSpPr txBox="1"/>
          <p:nvPr/>
        </p:nvSpPr>
        <p:spPr>
          <a:xfrm>
            <a:off x="550416" y="1599183"/>
            <a:ext cx="8052046" cy="4770537"/>
          </a:xfrm>
          <a:prstGeom prst="rect">
            <a:avLst/>
          </a:prstGeom>
          <a:noFill/>
        </p:spPr>
        <p:txBody>
          <a:bodyPr wrap="square" rtlCol="0">
            <a:spAutoFit/>
          </a:bodyPr>
          <a:lstStyle/>
          <a:p>
            <a:r>
              <a:rPr lang="ja-JP" altLang="en-US" dirty="0"/>
              <a:t>　</a:t>
            </a:r>
            <a:r>
              <a:rPr lang="ja-JP" altLang="en-US" dirty="0" smtClean="0"/>
              <a:t>個人</a:t>
            </a:r>
            <a:r>
              <a:rPr lang="ja-JP" altLang="en-US" dirty="0"/>
              <a:t>が所得を得た時</a:t>
            </a:r>
            <a:r>
              <a:rPr lang="ja-JP" altLang="en-US" dirty="0" smtClean="0"/>
              <a:t>には</a:t>
            </a:r>
            <a:r>
              <a:rPr lang="ja-JP" altLang="en-US" dirty="0" smtClean="0">
                <a:solidFill>
                  <a:srgbClr val="FF0000"/>
                </a:solidFill>
              </a:rPr>
              <a:t>所得税</a:t>
            </a:r>
            <a:r>
              <a:rPr lang="ja-JP" altLang="en-US" dirty="0" smtClean="0"/>
              <a:t>がかかります</a:t>
            </a:r>
            <a:r>
              <a:rPr lang="ja-JP" altLang="en-US" dirty="0"/>
              <a:t>。この</a:t>
            </a:r>
            <a:r>
              <a:rPr lang="ja-JP" altLang="en-US" dirty="0" smtClean="0"/>
              <a:t>所得についての</a:t>
            </a:r>
            <a:r>
              <a:rPr lang="ja-JP" altLang="en-US" dirty="0"/>
              <a:t>定義はありませんが、発生原因にかかわらず、あらゆる経済的利益をいうものと解されています</a:t>
            </a:r>
            <a:r>
              <a:rPr lang="ja-JP" altLang="en-US" dirty="0" smtClean="0"/>
              <a:t>。</a:t>
            </a:r>
            <a:endParaRPr lang="en-US" altLang="ja-JP" dirty="0" smtClean="0"/>
          </a:p>
          <a:p>
            <a:endParaRPr lang="en-US" altLang="ja-JP" dirty="0"/>
          </a:p>
          <a:p>
            <a:r>
              <a:rPr lang="ja-JP" altLang="en-US" dirty="0" smtClean="0"/>
              <a:t>　相続</a:t>
            </a:r>
            <a:r>
              <a:rPr lang="ja-JP" altLang="en-US" dirty="0"/>
              <a:t>とは、ある</a:t>
            </a:r>
            <a:r>
              <a:rPr lang="ja-JP" altLang="en-US" dirty="0" smtClean="0"/>
              <a:t>人の死亡により、</a:t>
            </a:r>
            <a:r>
              <a:rPr lang="ja-JP" altLang="en-US" dirty="0"/>
              <a:t>その</a:t>
            </a:r>
            <a:r>
              <a:rPr lang="ja-JP" altLang="en-US" dirty="0" smtClean="0"/>
              <a:t>人</a:t>
            </a:r>
            <a:r>
              <a:rPr lang="ja-JP" altLang="en-US" dirty="0"/>
              <a:t>（</a:t>
            </a:r>
            <a:r>
              <a:rPr lang="ja-JP" altLang="en-US" dirty="0" smtClean="0"/>
              <a:t>被相続人</a:t>
            </a:r>
            <a:r>
              <a:rPr lang="ja-JP" altLang="en-US" dirty="0"/>
              <a:t>）</a:t>
            </a:r>
            <a:r>
              <a:rPr lang="ja-JP" altLang="en-US" dirty="0" smtClean="0"/>
              <a:t>の</a:t>
            </a:r>
            <a:r>
              <a:rPr lang="ja-JP" altLang="en-US" dirty="0"/>
              <a:t>財産を</a:t>
            </a:r>
            <a:r>
              <a:rPr lang="ja-JP" altLang="en-US" dirty="0" smtClean="0"/>
              <a:t>一定の</a:t>
            </a:r>
            <a:r>
              <a:rPr lang="ja-JP" altLang="en-US" dirty="0"/>
              <a:t>親族（相続人</a:t>
            </a:r>
            <a:r>
              <a:rPr lang="ja-JP" altLang="en-US" dirty="0" smtClean="0"/>
              <a:t>）</a:t>
            </a:r>
            <a:r>
              <a:rPr lang="ja-JP" altLang="en-US" dirty="0"/>
              <a:t>が</a:t>
            </a:r>
            <a:r>
              <a:rPr lang="ja-JP" altLang="en-US" dirty="0" smtClean="0"/>
              <a:t>承継することですが、相続による財産の承継等があった時には</a:t>
            </a:r>
            <a:r>
              <a:rPr lang="ja-JP" altLang="en-US" dirty="0" smtClean="0">
                <a:solidFill>
                  <a:srgbClr val="FF0000"/>
                </a:solidFill>
              </a:rPr>
              <a:t>相続税</a:t>
            </a:r>
            <a:r>
              <a:rPr lang="ja-JP" altLang="en-US" dirty="0" smtClean="0"/>
              <a:t>がかかります</a:t>
            </a:r>
            <a:r>
              <a:rPr lang="ja-JP" altLang="en-US" dirty="0"/>
              <a:t>。この財産には預貯金や不動産などのプラス財産のほか、借入金などのマイナス財産も含まれます。</a:t>
            </a:r>
            <a:endParaRPr lang="en-US" altLang="ja-JP" dirty="0" smtClean="0"/>
          </a:p>
          <a:p>
            <a:endParaRPr lang="en-US" altLang="ja-JP" dirty="0" smtClean="0"/>
          </a:p>
          <a:p>
            <a:r>
              <a:rPr lang="ja-JP" altLang="en-US" dirty="0"/>
              <a:t>　</a:t>
            </a:r>
            <a:r>
              <a:rPr lang="ja-JP" altLang="en-US" dirty="0" smtClean="0"/>
              <a:t>ただ、このままでは、生前</a:t>
            </a:r>
            <a:r>
              <a:rPr lang="ja-JP" altLang="en-US" dirty="0"/>
              <a:t>に財産をすべて贈与し、相続開始の時点での財産をゼロにして、相続税を回避する</a:t>
            </a:r>
            <a:r>
              <a:rPr lang="ja-JP" altLang="en-US" dirty="0" smtClean="0"/>
              <a:t>ことも考えられます</a:t>
            </a:r>
            <a:r>
              <a:rPr lang="ja-JP" altLang="en-US" dirty="0"/>
              <a:t>。このような過度な対策を規制する</a:t>
            </a:r>
            <a:r>
              <a:rPr lang="ja-JP" altLang="en-US" dirty="0" smtClean="0"/>
              <a:t>ための方策が</a:t>
            </a:r>
            <a:r>
              <a:rPr lang="ja-JP" altLang="en-US" dirty="0"/>
              <a:t>設けられて</a:t>
            </a:r>
            <a:r>
              <a:rPr lang="ja-JP" altLang="en-US" dirty="0" smtClean="0"/>
              <a:t>います。</a:t>
            </a:r>
            <a:endParaRPr lang="en-US" altLang="ja-JP" dirty="0" smtClean="0"/>
          </a:p>
          <a:p>
            <a:endParaRPr lang="en-US" altLang="ja-JP" dirty="0" smtClean="0"/>
          </a:p>
          <a:p>
            <a:r>
              <a:rPr lang="ja-JP" altLang="en-US" b="1" dirty="0" smtClean="0"/>
              <a:t>　</a:t>
            </a:r>
            <a:r>
              <a:rPr lang="ja-JP" altLang="ja-JP" dirty="0" smtClean="0"/>
              <a:t>贈与と</a:t>
            </a:r>
            <a:r>
              <a:rPr lang="ja-JP" altLang="ja-JP" dirty="0"/>
              <a:t>は</a:t>
            </a:r>
            <a:r>
              <a:rPr lang="ja-JP" altLang="ja-JP" dirty="0" smtClean="0"/>
              <a:t>、</a:t>
            </a:r>
            <a:r>
              <a:rPr lang="ja-JP" altLang="en-US" dirty="0"/>
              <a:t>ある人</a:t>
            </a:r>
            <a:r>
              <a:rPr lang="ja-JP" altLang="ja-JP" dirty="0" smtClean="0"/>
              <a:t>（</a:t>
            </a:r>
            <a:r>
              <a:rPr lang="ja-JP" altLang="ja-JP" dirty="0"/>
              <a:t>贈与者</a:t>
            </a:r>
            <a:r>
              <a:rPr lang="ja-JP" altLang="ja-JP" dirty="0" smtClean="0"/>
              <a:t>）が自</a:t>
            </a:r>
            <a:r>
              <a:rPr lang="ja-JP" altLang="en-US" dirty="0" smtClean="0"/>
              <a:t>分のプラス財産を</a:t>
            </a:r>
            <a:r>
              <a:rPr lang="ja-JP" altLang="ja-JP" dirty="0" smtClean="0"/>
              <a:t>無償で</a:t>
            </a:r>
            <a:r>
              <a:rPr lang="ja-JP" altLang="en-US" dirty="0" smtClean="0"/>
              <a:t>他の人</a:t>
            </a:r>
            <a:r>
              <a:rPr lang="ja-JP" altLang="ja-JP" dirty="0" smtClean="0"/>
              <a:t>（</a:t>
            </a:r>
            <a:r>
              <a:rPr lang="ja-JP" altLang="ja-JP" dirty="0"/>
              <a:t>受贈者）に与える</a:t>
            </a:r>
            <a:r>
              <a:rPr lang="ja-JP" altLang="ja-JP" dirty="0" smtClean="0"/>
              <a:t>こと</a:t>
            </a:r>
            <a:r>
              <a:rPr lang="ja-JP" altLang="en-US" dirty="0" smtClean="0"/>
              <a:t>をいいますが、</a:t>
            </a:r>
            <a:r>
              <a:rPr kumimoji="1" lang="ja-JP" altLang="en-US" dirty="0" smtClean="0"/>
              <a:t>財産の贈与等があった時には</a:t>
            </a:r>
            <a:r>
              <a:rPr kumimoji="1" lang="ja-JP" altLang="en-US" dirty="0" smtClean="0">
                <a:solidFill>
                  <a:srgbClr val="FF0000"/>
                </a:solidFill>
              </a:rPr>
              <a:t>贈与税</a:t>
            </a:r>
            <a:r>
              <a:rPr kumimoji="1" lang="ja-JP" altLang="en-US" dirty="0" smtClean="0"/>
              <a:t>がかかることとされました。つまり、</a:t>
            </a:r>
            <a:r>
              <a:rPr lang="ja-JP" altLang="en-US" dirty="0" smtClean="0">
                <a:solidFill>
                  <a:srgbClr val="FF0000"/>
                </a:solidFill>
              </a:rPr>
              <a:t>相続税を</a:t>
            </a:r>
            <a:r>
              <a:rPr lang="ja-JP" altLang="en-US" dirty="0">
                <a:solidFill>
                  <a:srgbClr val="FF0000"/>
                </a:solidFill>
              </a:rPr>
              <a:t>補完する税</a:t>
            </a:r>
            <a:r>
              <a:rPr lang="ja-JP" altLang="en-US" dirty="0"/>
              <a:t>と</a:t>
            </a:r>
            <a:r>
              <a:rPr lang="ja-JP" altLang="en-US" dirty="0" smtClean="0"/>
              <a:t>して贈与税が設けられたのです。</a:t>
            </a:r>
            <a:endParaRPr lang="en-US" altLang="ja-JP" dirty="0" smtClean="0"/>
          </a:p>
          <a:p>
            <a:endParaRPr lang="en-US" altLang="ja-JP" dirty="0" smtClean="0"/>
          </a:p>
          <a:p>
            <a:r>
              <a:rPr lang="ja-JP" altLang="en-US" dirty="0" smtClean="0"/>
              <a:t>　ただし、相続税や贈与税と所得税の両方がかかることはありません。</a:t>
            </a:r>
            <a:r>
              <a:rPr lang="ja-JP" altLang="en-US" dirty="0"/>
              <a:t>相続、遺贈又は個人からの贈与により取得</a:t>
            </a:r>
            <a:r>
              <a:rPr lang="ja-JP" altLang="en-US" dirty="0" smtClean="0"/>
              <a:t>する財産には所得税がかからない旨、所得税法に規定されています（所法９①十六）。また、法人から財産の贈与があっても贈与税がかからない旨、相続税法に規定されています（相法２１の３①一 ）。</a:t>
            </a:r>
            <a:endParaRPr lang="ja-JP" altLang="en-US" dirty="0"/>
          </a:p>
        </p:txBody>
      </p:sp>
      <p:sp>
        <p:nvSpPr>
          <p:cNvPr id="4" name="Rectangle 5"/>
          <p:cNvSpPr>
            <a:spLocks noChangeArrowheads="1"/>
          </p:cNvSpPr>
          <p:nvPr/>
        </p:nvSpPr>
        <p:spPr bwMode="gray">
          <a:xfrm>
            <a:off x="52114" y="543520"/>
            <a:ext cx="618978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1043" tIns="40522" rIns="81043" bIns="40522" anchor="ctr"/>
          <a:lstStyle/>
          <a:p>
            <a:pPr eaLnBrk="1" hangingPunct="1"/>
            <a:r>
              <a:rPr lang="ja-JP" altLang="en-US" sz="1800" b="1" dirty="0" smtClean="0">
                <a:latin typeface="Times New Roman" pitchFamily="18" charset="0"/>
                <a:ea typeface="ＭＳ Ｐゴシック" pitchFamily="50" charset="-128"/>
              </a:rPr>
              <a:t>はじめに</a:t>
            </a:r>
            <a:r>
              <a:rPr lang="ja-JP" altLang="en-US" sz="1800" b="1" dirty="0">
                <a:latin typeface="Times New Roman" pitchFamily="18" charset="0"/>
                <a:ea typeface="ＭＳ Ｐゴシック" pitchFamily="50" charset="-128"/>
              </a:rPr>
              <a:t>　</a:t>
            </a:r>
          </a:p>
        </p:txBody>
      </p:sp>
    </p:spTree>
    <p:extLst>
      <p:ext uri="{BB962C8B-B14F-4D97-AF65-F5344CB8AC3E}">
        <p14:creationId xmlns:p14="http://schemas.microsoft.com/office/powerpoint/2010/main" val="745761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lang="ja-JP" altLang="en-US" u="sng" dirty="0" smtClean="0"/>
              <a:t>年金制度における確定拠出年金の位置づけ</a:t>
            </a:r>
            <a:endParaRPr kumimoji="1" lang="en-US" altLang="ja-JP" u="sng" dirty="0" smtClean="0"/>
          </a:p>
        </p:txBody>
      </p:sp>
      <p:graphicFrame>
        <p:nvGraphicFramePr>
          <p:cNvPr id="4" name="表 3"/>
          <p:cNvGraphicFramePr>
            <a:graphicFrameLocks noGrp="1"/>
          </p:cNvGraphicFramePr>
          <p:nvPr>
            <p:extLst>
              <p:ext uri="{D42A27DB-BD31-4B8C-83A1-F6EECF244321}">
                <p14:modId xmlns:p14="http://schemas.microsoft.com/office/powerpoint/2010/main" val="3182379095"/>
              </p:ext>
            </p:extLst>
          </p:nvPr>
        </p:nvGraphicFramePr>
        <p:xfrm>
          <a:off x="962326" y="1663331"/>
          <a:ext cx="7927085" cy="3867429"/>
        </p:xfrm>
        <a:graphic>
          <a:graphicData uri="http://schemas.openxmlformats.org/drawingml/2006/table">
            <a:tbl>
              <a:tblPr firstRow="1" bandRow="1">
                <a:tableStyleId>{5C22544A-7EE6-4342-B048-85BDC9FD1C3A}</a:tableStyleId>
              </a:tblPr>
              <a:tblGrid>
                <a:gridCol w="1159437"/>
                <a:gridCol w="817179"/>
                <a:gridCol w="825190"/>
                <a:gridCol w="864000"/>
                <a:gridCol w="863023"/>
                <a:gridCol w="1269507"/>
                <a:gridCol w="1012055"/>
                <a:gridCol w="1116694"/>
              </a:tblGrid>
              <a:tr h="738000">
                <a:tc gridSpan="8">
                  <a:txBody>
                    <a:bodyPr/>
                    <a:lstStyle/>
                    <a:p>
                      <a:pPr algn="ctr"/>
                      <a:r>
                        <a:rPr kumimoji="1" lang="ja-JP" altLang="en-US" dirty="0" err="1" smtClean="0">
                          <a:solidFill>
                            <a:schemeClr val="tx1"/>
                          </a:solidFill>
                        </a:rPr>
                        <a:t>ねんきん</a:t>
                      </a:r>
                      <a:r>
                        <a:rPr kumimoji="1" lang="ja-JP" altLang="en-US" dirty="0" smtClean="0">
                          <a:solidFill>
                            <a:schemeClr val="tx1"/>
                          </a:solidFill>
                        </a:rPr>
                        <a:t>共済・個人年金など</a:t>
                      </a:r>
                      <a:endParaRPr kumimoji="1" lang="ja-JP" altLang="en-US" dirty="0">
                        <a:solidFill>
                          <a:schemeClr val="tx1"/>
                        </a:solidFill>
                      </a:endParaRPr>
                    </a:p>
                  </a:txBody>
                  <a:tcPr anchor="ctr">
                    <a:lnB w="28575" cap="flat" cmpd="sng" algn="ctr">
                      <a:solidFill>
                        <a:srgbClr val="FF0000"/>
                      </a:solidFill>
                      <a:prstDash val="solid"/>
                      <a:round/>
                      <a:headEnd type="none" w="med" len="med"/>
                      <a:tailEnd type="none" w="med" len="med"/>
                    </a:lnB>
                    <a:solidFill>
                      <a:srgbClr val="FFC000"/>
                    </a:solidFill>
                  </a:tcPr>
                </a:tc>
                <a:tc hMerge="1">
                  <a:txBody>
                    <a:bodyPr/>
                    <a:lstStyle/>
                    <a:p>
                      <a:pPr algn="ctr"/>
                      <a:endParaRPr kumimoji="1" lang="ja-JP" altLang="en-US"/>
                    </a:p>
                  </a:txBody>
                  <a:tcPr anchor="ctr"/>
                </a:tc>
                <a:tc hMerge="1">
                  <a:txBody>
                    <a:bodyPr/>
                    <a:lstStyle/>
                    <a:p>
                      <a:pPr algn="ctr"/>
                      <a:endParaRPr kumimoji="1" lang="ja-JP" altLang="en-US"/>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a:p>
                  </a:txBody>
                  <a:tcPr anchor="ctr"/>
                </a:tc>
                <a:tc hMerge="1">
                  <a:txBody>
                    <a:bodyPr/>
                    <a:lstStyle/>
                    <a:p>
                      <a:endParaRPr kumimoji="1" lang="ja-JP" altLang="en-US"/>
                    </a:p>
                  </a:txBody>
                  <a:tcPr/>
                </a:tc>
              </a:tr>
              <a:tr h="739029">
                <a:tc gridSpan="3">
                  <a:txBody>
                    <a:bodyPr/>
                    <a:lstStyle/>
                    <a:p>
                      <a:pPr algn="ctr"/>
                      <a:r>
                        <a:rPr kumimoji="1" lang="ja-JP" altLang="en-US" dirty="0" smtClean="0"/>
                        <a:t>確定拠出年金（個人型）</a:t>
                      </a:r>
                      <a:endParaRPr kumimoji="1" lang="ja-JP" altLang="en-US" dirty="0"/>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rgbClr val="FFFF00"/>
                    </a:solidFill>
                  </a:tcPr>
                </a:tc>
                <a:tc hMerge="1">
                  <a:txBody>
                    <a:bodyPr/>
                    <a:lstStyle/>
                    <a:p>
                      <a:pPr algn="ctr"/>
                      <a:endParaRPr kumimoji="1" lang="ja-JP" altLang="en-US" dirty="0"/>
                    </a:p>
                  </a:txBody>
                  <a:tcPr anchor="ctr"/>
                </a:tc>
                <a:tc hMerge="1">
                  <a:txBody>
                    <a:bodyPr/>
                    <a:lstStyle/>
                    <a:p>
                      <a:pPr algn="ctr"/>
                      <a:endParaRPr kumimoji="1" lang="ja-JP" altLang="en-US" dirty="0"/>
                    </a:p>
                  </a:txBody>
                  <a:tcPr anchor="ctr"/>
                </a:tc>
                <a:tc>
                  <a:txBody>
                    <a:bodyPr/>
                    <a:lstStyle/>
                    <a:p>
                      <a:pPr algn="ctr"/>
                      <a:r>
                        <a:rPr kumimoji="1" lang="ja-JP" altLang="en-US" sz="1200" dirty="0" smtClean="0"/>
                        <a:t>確定拠出年金</a:t>
                      </a:r>
                      <a:endParaRPr kumimoji="1" lang="en-US" altLang="ja-JP" sz="1200" dirty="0" smtClean="0"/>
                    </a:p>
                    <a:p>
                      <a:pPr algn="ctr"/>
                      <a:r>
                        <a:rPr kumimoji="1" lang="ja-JP" altLang="en-US" sz="1000" dirty="0" smtClean="0"/>
                        <a:t>（企業型）</a:t>
                      </a:r>
                      <a:endParaRPr kumimoji="1" lang="ja-JP" altLang="en-US" sz="1000" dirty="0"/>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r>
                        <a:rPr kumimoji="1" lang="ja-JP" altLang="en-US" sz="1200" dirty="0" smtClean="0"/>
                        <a:t>確定給付企業年金</a:t>
                      </a:r>
                      <a:endParaRPr kumimoji="1" lang="ja-JP" altLang="en-US" sz="1200" dirty="0"/>
                    </a:p>
                  </a:txBody>
                  <a:tcPr anchor="ctr">
                    <a:lnL w="28575" cap="flat" cmpd="sng" algn="ctr">
                      <a:solidFill>
                        <a:srgbClr val="FF0000"/>
                      </a:solidFill>
                      <a:prstDash val="solid"/>
                      <a:round/>
                      <a:headEnd type="none" w="med" len="med"/>
                      <a:tailEnd type="none" w="med" len="med"/>
                    </a:lnL>
                    <a:lnB w="28575" cap="flat" cmpd="sng" algn="ctr">
                      <a:noFill/>
                      <a:prstDash val="solid"/>
                      <a:round/>
                      <a:headEnd type="none" w="med" len="med"/>
                      <a:tailEnd type="none" w="med" len="med"/>
                    </a:lnB>
                  </a:tcPr>
                </a:tc>
                <a:tc rowSpan="2">
                  <a:txBody>
                    <a:bodyPr/>
                    <a:lstStyle/>
                    <a:p>
                      <a:pPr algn="ctr"/>
                      <a:r>
                        <a:rPr kumimoji="1" lang="ja-JP" altLang="en-US" sz="1400" b="1" dirty="0" smtClean="0"/>
                        <a:t>厚生年金基金</a:t>
                      </a:r>
                      <a:endParaRPr kumimoji="1" lang="en-US" altLang="ja-JP" sz="1400" b="1" dirty="0" smtClean="0"/>
                    </a:p>
                    <a:p>
                      <a:pPr algn="ctr"/>
                      <a:endParaRPr kumimoji="1" lang="en-US" altLang="ja-JP" sz="1200" dirty="0" smtClean="0"/>
                    </a:p>
                    <a:p>
                      <a:pPr algn="ctr"/>
                      <a:endParaRPr kumimoji="1" lang="en-US" altLang="ja-JP" sz="1200" dirty="0" smtClean="0"/>
                    </a:p>
                    <a:p>
                      <a:pPr algn="ctr"/>
                      <a:endParaRPr kumimoji="1" lang="en-US" altLang="ja-JP" sz="1200" dirty="0" smtClean="0"/>
                    </a:p>
                    <a:p>
                      <a:pPr algn="ctr"/>
                      <a:r>
                        <a:rPr kumimoji="1" lang="ja-JP" altLang="en-US" sz="1200" dirty="0" smtClean="0"/>
                        <a:t>（代行部分）</a:t>
                      </a:r>
                      <a:endParaRPr kumimoji="1" lang="ja-JP" altLang="en-US" sz="1200" dirty="0"/>
                    </a:p>
                  </a:txBody>
                  <a:tcPr anchor="ctr">
                    <a:solidFill>
                      <a:srgbClr val="9BD9FF"/>
                    </a:solidFill>
                  </a:tcPr>
                </a:tc>
                <a:tc rowSpan="2">
                  <a:txBody>
                    <a:bodyPr/>
                    <a:lstStyle/>
                    <a:p>
                      <a:pPr algn="ctr"/>
                      <a:r>
                        <a:rPr kumimoji="1" lang="ja-JP" altLang="en-US" sz="1200" dirty="0" smtClean="0"/>
                        <a:t>（職域加算）</a:t>
                      </a:r>
                      <a:endParaRPr kumimoji="1" lang="en-US" altLang="ja-JP" sz="1200" dirty="0" smtClean="0"/>
                    </a:p>
                    <a:p>
                      <a:pPr algn="ctr"/>
                      <a:endParaRPr kumimoji="1" lang="en-US" altLang="ja-JP" sz="1050" dirty="0" smtClean="0"/>
                    </a:p>
                    <a:p>
                      <a:pPr algn="ctr"/>
                      <a:endParaRPr kumimoji="1" lang="en-US" altLang="ja-JP" sz="1050" dirty="0" smtClean="0"/>
                    </a:p>
                    <a:p>
                      <a:pPr algn="ctr"/>
                      <a:endParaRPr kumimoji="1" lang="en-US" altLang="ja-JP" sz="1050" dirty="0" smtClean="0"/>
                    </a:p>
                    <a:p>
                      <a:pPr algn="ctr"/>
                      <a:r>
                        <a:rPr kumimoji="1" lang="ja-JP" altLang="en-US" sz="1400" b="1" dirty="0" smtClean="0"/>
                        <a:t>共済年金</a:t>
                      </a:r>
                      <a:endParaRPr kumimoji="1" lang="ja-JP" altLang="en-US" sz="1400" b="1" dirty="0"/>
                    </a:p>
                  </a:txBody>
                  <a:tcPr anchor="ctr">
                    <a:lnR w="9525" cap="flat" cmpd="sng" algn="ctr">
                      <a:solidFill>
                        <a:schemeClr val="tx1"/>
                      </a:solidFill>
                      <a:prstDash val="solid"/>
                      <a:round/>
                      <a:headEnd type="none" w="med" len="med"/>
                      <a:tailEnd type="none" w="med" len="med"/>
                    </a:lnR>
                    <a:solidFill>
                      <a:srgbClr val="FFFFCC"/>
                    </a:solidFill>
                  </a:tcPr>
                </a:tc>
                <a:tc rowSpan="2">
                  <a:txBody>
                    <a:bodyPr/>
                    <a:lstStyle/>
                    <a:p>
                      <a:endParaRPr kumimoji="1" lang="ja-JP" altLang="en-US" dirty="0"/>
                    </a:p>
                  </a:txBody>
                  <a:tcPr anchor="ctr">
                    <a:lnL w="9525" cap="flat" cmpd="sng" algn="ctr">
                      <a:solidFill>
                        <a:schemeClr val="tx1"/>
                      </a:solidFill>
                      <a:prstDash val="solid"/>
                      <a:round/>
                      <a:headEnd type="none" w="med" len="med"/>
                      <a:tailEnd type="none" w="med" len="med"/>
                    </a:lnL>
                    <a:solidFill>
                      <a:schemeClr val="bg1"/>
                    </a:solidFill>
                  </a:tcPr>
                </a:tc>
              </a:tr>
              <a:tr h="738000">
                <a:tc>
                  <a:txBody>
                    <a:bodyPr/>
                    <a:lstStyle/>
                    <a:p>
                      <a:pPr algn="ctr"/>
                      <a:r>
                        <a:rPr kumimoji="1" lang="ja-JP" altLang="en-US" sz="1200" dirty="0" smtClean="0"/>
                        <a:t>国民年金基金</a:t>
                      </a:r>
                      <a:endParaRPr kumimoji="1" lang="ja-JP" altLang="en-US" sz="1200" dirty="0"/>
                    </a:p>
                  </a:txBody>
                  <a:tcPr anchor="ctr">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tcPr>
                </a:tc>
                <a:tc>
                  <a:txBody>
                    <a:bodyPr/>
                    <a:lstStyle/>
                    <a:p>
                      <a:pPr algn="ctr"/>
                      <a:endParaRPr kumimoji="1" lang="ja-JP" altLang="en-US" dirty="0"/>
                    </a:p>
                  </a:txBody>
                  <a:tcPr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mpd="sng">
                      <a:noFill/>
                    </a:lnT>
                    <a:lnB w="28575" cap="flat" cmpd="sng" algn="ctr">
                      <a:solidFill>
                        <a:srgbClr val="FF0000"/>
                      </a:solidFill>
                      <a:prstDash val="solid"/>
                      <a:round/>
                      <a:headEnd type="none" w="med" len="med"/>
                      <a:tailEnd type="none" w="med" len="med"/>
                    </a:lnB>
                    <a:solidFill>
                      <a:srgbClr val="FFFF00"/>
                    </a:solidFill>
                  </a:tcPr>
                </a:tc>
                <a:tc gridSpan="3">
                  <a:txBody>
                    <a:bodyPr/>
                    <a:lstStyle/>
                    <a:p>
                      <a:pPr algn="ctr"/>
                      <a:r>
                        <a:rPr kumimoji="1" lang="ja-JP" altLang="en-US" dirty="0" smtClean="0"/>
                        <a:t>厚　生　年　金</a:t>
                      </a:r>
                      <a:endParaRPr kumimoji="1" lang="ja-JP" altLang="en-US" dirty="0"/>
                    </a:p>
                  </a:txBody>
                  <a:tcPr anchor="ctr">
                    <a:lnL w="28575" cap="flat" cmpd="sng" algn="ctr">
                      <a:solidFill>
                        <a:srgbClr val="FF0000"/>
                      </a:solidFill>
                      <a:prstDash val="solid"/>
                      <a:round/>
                      <a:headEnd type="none" w="med" len="med"/>
                      <a:tailEnd type="none" w="med" len="med"/>
                    </a:lnL>
                    <a:lnT w="28575" cap="flat" cmpd="sng" algn="ctr">
                      <a:solidFill>
                        <a:srgbClr val="FF0000"/>
                      </a:solidFill>
                      <a:prstDash val="solid"/>
                      <a:round/>
                      <a:headEnd type="none" w="med" len="med"/>
                      <a:tailEnd type="none" w="med" len="med"/>
                    </a:lnT>
                    <a:solidFill>
                      <a:srgbClr val="9BD9FF"/>
                    </a:solid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a:p>
                  </a:txBody>
                  <a:tcPr anchor="ctr"/>
                </a:tc>
                <a:tc vMerge="1">
                  <a:txBody>
                    <a:bodyPr/>
                    <a:lstStyle/>
                    <a:p>
                      <a:endParaRPr kumimoji="1" lang="ja-JP" altLang="en-US"/>
                    </a:p>
                  </a:txBody>
                  <a:tcPr/>
                </a:tc>
              </a:tr>
              <a:tr h="738000">
                <a:tc gridSpan="8">
                  <a:txBody>
                    <a:bodyPr/>
                    <a:lstStyle/>
                    <a:p>
                      <a:pPr algn="ctr"/>
                      <a:r>
                        <a:rPr kumimoji="1" lang="ja-JP" altLang="en-US" sz="2000" dirty="0" smtClean="0">
                          <a:solidFill>
                            <a:schemeClr val="bg1"/>
                          </a:solidFill>
                        </a:rPr>
                        <a:t>国民年金（基礎年金）</a:t>
                      </a:r>
                      <a:endParaRPr kumimoji="1" lang="en-US" altLang="ja-JP" sz="2000" dirty="0" smtClean="0">
                        <a:solidFill>
                          <a:schemeClr val="bg1"/>
                        </a:solidFill>
                      </a:endParaRPr>
                    </a:p>
                  </a:txBody>
                  <a:tcPr anchor="ctr">
                    <a:solidFill>
                      <a:srgbClr val="0070C0"/>
                    </a:solidFill>
                  </a:tcPr>
                </a:tc>
                <a:tc hMerge="1">
                  <a:txBody>
                    <a:bodyPr/>
                    <a:lstStyle/>
                    <a:p>
                      <a:endParaRPr kumimoji="1" lang="ja-JP" altLang="en-US" dirty="0"/>
                    </a:p>
                  </a:txBody>
                  <a:tcPr>
                    <a:lnR w="12700" cmpd="sng">
                      <a:noFill/>
                    </a:lnR>
                    <a:lnB w="12700" cmpd="sng">
                      <a:noFill/>
                    </a:lnB>
                  </a:tcPr>
                </a:tc>
                <a:tc hMerge="1">
                  <a:txBody>
                    <a:bodyPr/>
                    <a:lstStyle/>
                    <a:p>
                      <a:endParaRPr kumimoji="1" lang="ja-JP" altLang="en-US" dirty="0"/>
                    </a:p>
                  </a:txBody>
                  <a:tcPr>
                    <a:lnL w="12700" cmpd="sng">
                      <a:noFill/>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r>
              <a:tr h="873971">
                <a:tc gridSpan="2">
                  <a:txBody>
                    <a:bodyPr/>
                    <a:lstStyle/>
                    <a:p>
                      <a:pPr algn="ctr"/>
                      <a:endParaRPr kumimoji="1" lang="en-US" altLang="ja-JP" sz="1400" dirty="0" smtClean="0">
                        <a:solidFill>
                          <a:schemeClr val="tx1"/>
                        </a:solidFill>
                      </a:endParaRPr>
                    </a:p>
                    <a:p>
                      <a:pPr algn="ctr"/>
                      <a:r>
                        <a:rPr kumimoji="1" lang="ja-JP" altLang="en-US" sz="1400" b="1" dirty="0" smtClean="0">
                          <a:solidFill>
                            <a:schemeClr val="tx1"/>
                          </a:solidFill>
                        </a:rPr>
                        <a:t>第１号被保険者</a:t>
                      </a:r>
                      <a:endParaRPr kumimoji="1" lang="en-US" altLang="ja-JP" sz="1400" b="1" dirty="0" smtClean="0">
                        <a:solidFill>
                          <a:schemeClr val="tx1"/>
                        </a:solidFill>
                      </a:endParaRPr>
                    </a:p>
                    <a:p>
                      <a:pPr algn="ctr"/>
                      <a:r>
                        <a:rPr kumimoji="1" lang="ja-JP" altLang="en-US" sz="1200" dirty="0" smtClean="0">
                          <a:solidFill>
                            <a:schemeClr val="tx1"/>
                          </a:solidFill>
                        </a:rPr>
                        <a:t>（自営業者、学生、無職等）</a:t>
                      </a:r>
                      <a:endParaRPr kumimoji="1" lang="en-US" altLang="ja-JP" sz="1200" dirty="0" smtClean="0">
                        <a:solidFill>
                          <a:schemeClr val="tx1"/>
                        </a:solidFill>
                      </a:endParaRPr>
                    </a:p>
                    <a:p>
                      <a:pPr algn="ctr"/>
                      <a:r>
                        <a:rPr kumimoji="1" lang="ja-JP" altLang="en-US" sz="1400" dirty="0" smtClean="0">
                          <a:solidFill>
                            <a:schemeClr val="tx1"/>
                          </a:solidFill>
                        </a:rPr>
                        <a:t>２０歳以上６０歳未満</a:t>
                      </a:r>
                      <a:endParaRPr kumimoji="1" lang="en-US" altLang="ja-JP" sz="1400" dirty="0" smtClean="0">
                        <a:solidFill>
                          <a:schemeClr val="bg1"/>
                        </a:solidFill>
                      </a:endParaRPr>
                    </a:p>
                  </a:txBody>
                  <a:tcPr anchor="ctr">
                    <a:lnR w="12700" cap="flat" cmpd="sng" algn="ctr">
                      <a:solidFill>
                        <a:schemeClr val="tx1"/>
                      </a:solidFill>
                      <a:prstDash val="solid"/>
                      <a:round/>
                      <a:headEnd type="none" w="med" len="med"/>
                      <a:tailEnd type="none" w="med" len="med"/>
                    </a:lnR>
                    <a:solidFill>
                      <a:schemeClr val="bg1"/>
                    </a:solidFill>
                  </a:tcPr>
                </a:tc>
                <a:tc hMerge="1">
                  <a:txBody>
                    <a:bodyPr/>
                    <a:lstStyle/>
                    <a:p>
                      <a:pPr algn="ctr"/>
                      <a:endParaRPr kumimoji="1" lang="en-US" altLang="ja-JP" sz="2000"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gridSpan="5">
                  <a:txBody>
                    <a:bodyPr/>
                    <a:lstStyle/>
                    <a:p>
                      <a:pPr algn="ctr"/>
                      <a:endParaRPr kumimoji="1" lang="en-US" altLang="ja-JP" sz="1400" dirty="0" smtClean="0">
                        <a:solidFill>
                          <a:schemeClr val="tx1"/>
                        </a:solidFill>
                      </a:endParaRPr>
                    </a:p>
                    <a:p>
                      <a:pPr algn="ctr"/>
                      <a:r>
                        <a:rPr kumimoji="1" lang="ja-JP" altLang="en-US" sz="1400" b="1" dirty="0" smtClean="0">
                          <a:solidFill>
                            <a:schemeClr val="tx1"/>
                          </a:solidFill>
                        </a:rPr>
                        <a:t>第２号被保険者</a:t>
                      </a:r>
                      <a:endParaRPr kumimoji="1" lang="en-US" altLang="ja-JP" sz="1400" b="1" dirty="0" smtClean="0">
                        <a:solidFill>
                          <a:schemeClr val="tx1"/>
                        </a:solidFill>
                      </a:endParaRPr>
                    </a:p>
                    <a:p>
                      <a:pPr algn="ctr"/>
                      <a:r>
                        <a:rPr kumimoji="1" lang="ja-JP" altLang="en-US" sz="1200" dirty="0" smtClean="0">
                          <a:solidFill>
                            <a:schemeClr val="tx1"/>
                          </a:solidFill>
                        </a:rPr>
                        <a:t>（サラリーマン、ＯＬ、公務員など）</a:t>
                      </a:r>
                      <a:endParaRPr kumimoji="1" lang="en-US" altLang="ja-JP" sz="1200" dirty="0" smtClean="0">
                        <a:solidFill>
                          <a:schemeClr val="tx1"/>
                        </a:solidFill>
                      </a:endParaRPr>
                    </a:p>
                    <a:p>
                      <a:pPr algn="ctr"/>
                      <a:r>
                        <a:rPr kumimoji="1" lang="ja-JP" altLang="en-US" sz="1400" dirty="0" smtClean="0">
                          <a:solidFill>
                            <a:schemeClr val="tx1"/>
                          </a:solidFill>
                        </a:rPr>
                        <a:t>（目安７０歳まで）</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dirty="0" smtClean="0">
                        <a:solidFill>
                          <a:schemeClr val="tx1"/>
                        </a:solidFill>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1100" b="0" dirty="0" smtClean="0">
                          <a:solidFill>
                            <a:schemeClr val="tx1"/>
                          </a:solidFill>
                        </a:rPr>
                        <a:t>第３号被保険者</a:t>
                      </a:r>
                      <a:endParaRPr kumimoji="1" lang="en-US" altLang="ja-JP" sz="1100" b="0" dirty="0" smtClean="0">
                        <a:solidFill>
                          <a:schemeClr val="tx1"/>
                        </a:solidFill>
                      </a:endParaRPr>
                    </a:p>
                    <a:p>
                      <a:pPr algn="ctr"/>
                      <a:r>
                        <a:rPr kumimoji="1" lang="ja-JP" altLang="en-US" sz="1000" dirty="0" smtClean="0">
                          <a:solidFill>
                            <a:schemeClr val="tx1"/>
                          </a:solidFill>
                        </a:rPr>
                        <a:t>（第２号の　　　　被扶養配偶者）</a:t>
                      </a:r>
                      <a:endParaRPr kumimoji="1" lang="en-US" altLang="ja-JP" sz="1000" dirty="0" smtClean="0">
                        <a:solidFill>
                          <a:schemeClr val="tx1"/>
                        </a:solidFill>
                      </a:endParaRPr>
                    </a:p>
                    <a:p>
                      <a:pPr algn="ctr"/>
                      <a:r>
                        <a:rPr kumimoji="1" lang="en-US" altLang="ja-JP" sz="900" dirty="0" smtClean="0">
                          <a:solidFill>
                            <a:schemeClr val="tx1"/>
                          </a:solidFill>
                        </a:rPr>
                        <a:t>20</a:t>
                      </a:r>
                      <a:r>
                        <a:rPr kumimoji="1" lang="ja-JP" altLang="en-US" sz="900" dirty="0" smtClean="0">
                          <a:solidFill>
                            <a:schemeClr val="tx1"/>
                          </a:solidFill>
                        </a:rPr>
                        <a:t>歳以上</a:t>
                      </a:r>
                      <a:r>
                        <a:rPr kumimoji="1" lang="en-US" altLang="ja-JP" sz="900" dirty="0" smtClean="0">
                          <a:solidFill>
                            <a:schemeClr val="tx1"/>
                          </a:solidFill>
                        </a:rPr>
                        <a:t>60</a:t>
                      </a:r>
                      <a:r>
                        <a:rPr kumimoji="1" lang="ja-JP" altLang="en-US" sz="900" dirty="0" smtClean="0">
                          <a:solidFill>
                            <a:schemeClr val="tx1"/>
                          </a:solidFill>
                        </a:rPr>
                        <a:t>歳未満</a:t>
                      </a:r>
                      <a:endParaRPr kumimoji="1" lang="en-US" altLang="ja-JP" sz="900" dirty="0" smtClean="0">
                        <a:solidFill>
                          <a:schemeClr val="tx1"/>
                        </a:solidFill>
                      </a:endParaRPr>
                    </a:p>
                  </a:txBody>
                  <a:tcPr anchor="ctr">
                    <a:lnL w="12700" cap="flat" cmpd="sng" algn="ctr">
                      <a:solidFill>
                        <a:schemeClr val="tx1"/>
                      </a:solidFill>
                      <a:prstDash val="solid"/>
                      <a:round/>
                      <a:headEnd type="none" w="med" len="med"/>
                      <a:tailEnd type="none" w="med" len="med"/>
                    </a:lnL>
                    <a:solidFill>
                      <a:schemeClr val="bg1"/>
                    </a:solidFill>
                  </a:tcPr>
                </a:tc>
              </a:tr>
            </a:tbl>
          </a:graphicData>
        </a:graphic>
      </p:graphicFrame>
      <p:cxnSp>
        <p:nvCxnSpPr>
          <p:cNvPr id="6" name="直線コネクタ 5"/>
          <p:cNvCxnSpPr/>
          <p:nvPr/>
        </p:nvCxnSpPr>
        <p:spPr>
          <a:xfrm flipH="1">
            <a:off x="7803472" y="2379216"/>
            <a:ext cx="1083076" cy="15180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361605" y="4101483"/>
            <a:ext cx="561674" cy="307777"/>
          </a:xfrm>
          <a:prstGeom prst="rect">
            <a:avLst/>
          </a:prstGeom>
          <a:noFill/>
        </p:spPr>
        <p:txBody>
          <a:bodyPr wrap="square" rtlCol="0">
            <a:spAutoFit/>
          </a:bodyPr>
          <a:lstStyle/>
          <a:p>
            <a:r>
              <a:rPr kumimoji="1" lang="ja-JP" altLang="en-US" sz="1400" dirty="0" smtClean="0"/>
              <a:t>１階</a:t>
            </a:r>
            <a:endParaRPr kumimoji="1" lang="ja-JP" altLang="en-US" sz="1400" dirty="0"/>
          </a:p>
        </p:txBody>
      </p:sp>
      <p:sp>
        <p:nvSpPr>
          <p:cNvPr id="10" name="テキスト ボックス 9"/>
          <p:cNvSpPr txBox="1"/>
          <p:nvPr/>
        </p:nvSpPr>
        <p:spPr>
          <a:xfrm>
            <a:off x="361605" y="3435658"/>
            <a:ext cx="561674" cy="307777"/>
          </a:xfrm>
          <a:prstGeom prst="rect">
            <a:avLst/>
          </a:prstGeom>
          <a:noFill/>
        </p:spPr>
        <p:txBody>
          <a:bodyPr wrap="square" rtlCol="0">
            <a:spAutoFit/>
          </a:bodyPr>
          <a:lstStyle/>
          <a:p>
            <a:r>
              <a:rPr lang="ja-JP" altLang="en-US" sz="1400" dirty="0"/>
              <a:t>２</a:t>
            </a:r>
            <a:r>
              <a:rPr kumimoji="1" lang="ja-JP" altLang="en-US" sz="1400" dirty="0" smtClean="0"/>
              <a:t>階</a:t>
            </a:r>
            <a:endParaRPr kumimoji="1" lang="ja-JP" altLang="en-US" sz="1400" dirty="0"/>
          </a:p>
        </p:txBody>
      </p:sp>
      <p:sp>
        <p:nvSpPr>
          <p:cNvPr id="11" name="テキスト ボックス 10"/>
          <p:cNvSpPr txBox="1"/>
          <p:nvPr/>
        </p:nvSpPr>
        <p:spPr>
          <a:xfrm>
            <a:off x="361605" y="2654423"/>
            <a:ext cx="561674" cy="307777"/>
          </a:xfrm>
          <a:prstGeom prst="rect">
            <a:avLst/>
          </a:prstGeom>
          <a:noFill/>
        </p:spPr>
        <p:txBody>
          <a:bodyPr wrap="square" rtlCol="0">
            <a:spAutoFit/>
          </a:bodyPr>
          <a:lstStyle/>
          <a:p>
            <a:r>
              <a:rPr lang="ja-JP" altLang="en-US" sz="1400" dirty="0"/>
              <a:t>３</a:t>
            </a:r>
            <a:r>
              <a:rPr kumimoji="1" lang="ja-JP" altLang="en-US" sz="1400" dirty="0" smtClean="0"/>
              <a:t>階</a:t>
            </a:r>
            <a:endParaRPr kumimoji="1" lang="ja-JP" altLang="en-US" sz="1400" dirty="0"/>
          </a:p>
        </p:txBody>
      </p:sp>
      <p:sp>
        <p:nvSpPr>
          <p:cNvPr id="12" name="テキスト ボックス 11"/>
          <p:cNvSpPr txBox="1"/>
          <p:nvPr/>
        </p:nvSpPr>
        <p:spPr>
          <a:xfrm>
            <a:off x="361605" y="1917577"/>
            <a:ext cx="561674" cy="307777"/>
          </a:xfrm>
          <a:prstGeom prst="rect">
            <a:avLst/>
          </a:prstGeom>
          <a:noFill/>
        </p:spPr>
        <p:txBody>
          <a:bodyPr wrap="square" rtlCol="0">
            <a:spAutoFit/>
          </a:bodyPr>
          <a:lstStyle/>
          <a:p>
            <a:r>
              <a:rPr lang="ja-JP" altLang="en-US" sz="1400" dirty="0"/>
              <a:t>４</a:t>
            </a:r>
            <a:r>
              <a:rPr kumimoji="1" lang="ja-JP" altLang="en-US" sz="1400" dirty="0" smtClean="0"/>
              <a:t>階</a:t>
            </a:r>
            <a:endParaRPr kumimoji="1" lang="ja-JP" altLang="en-US" sz="1400" dirty="0"/>
          </a:p>
        </p:txBody>
      </p:sp>
      <p:sp>
        <p:nvSpPr>
          <p:cNvPr id="13" name="テキスト ボックス 12"/>
          <p:cNvSpPr txBox="1"/>
          <p:nvPr/>
        </p:nvSpPr>
        <p:spPr>
          <a:xfrm>
            <a:off x="923278" y="5583453"/>
            <a:ext cx="7963269" cy="769441"/>
          </a:xfrm>
          <a:prstGeom prst="rect">
            <a:avLst/>
          </a:prstGeom>
          <a:noFill/>
        </p:spPr>
        <p:txBody>
          <a:bodyPr wrap="square" rtlCol="0">
            <a:spAutoFit/>
          </a:bodyPr>
          <a:lstStyle/>
          <a:p>
            <a:r>
              <a:rPr kumimoji="1" lang="en-US" altLang="ja-JP" dirty="0" smtClean="0"/>
              <a:t>※</a:t>
            </a:r>
            <a:r>
              <a:rPr kumimoji="1" lang="ja-JP" altLang="en-US" dirty="0" smtClean="0"/>
              <a:t>　確定拠出年金（企業型）では、</a:t>
            </a:r>
            <a:r>
              <a:rPr kumimoji="1" lang="ja-JP" altLang="en-US" dirty="0" smtClean="0">
                <a:solidFill>
                  <a:srgbClr val="FF0000"/>
                </a:solidFill>
              </a:rPr>
              <a:t>マッチング拠出</a:t>
            </a:r>
            <a:r>
              <a:rPr kumimoji="1" lang="ja-JP" altLang="en-US" dirty="0" smtClean="0"/>
              <a:t>も可能（会社によって異なる）</a:t>
            </a:r>
            <a:endParaRPr kumimoji="1" lang="en-US" altLang="ja-JP" dirty="0" smtClean="0"/>
          </a:p>
          <a:p>
            <a:endParaRPr lang="en-US" altLang="ja-JP" sz="1400" dirty="0" smtClean="0"/>
          </a:p>
          <a:p>
            <a:r>
              <a:rPr lang="ja-JP" altLang="en-US" sz="1400" dirty="0" smtClean="0"/>
              <a:t>　　　　　　　</a:t>
            </a:r>
            <a:r>
              <a:rPr lang="ja-JP" altLang="en-US" sz="1400" dirty="0"/>
              <a:t>　</a:t>
            </a:r>
            <a:r>
              <a:rPr lang="ja-JP" altLang="en-US" sz="1400" dirty="0" smtClean="0"/>
              <a:t>　確定給付年金（ＤＢ：</a:t>
            </a:r>
            <a:r>
              <a:rPr lang="en-US" altLang="ja-JP" sz="1400" dirty="0" smtClean="0"/>
              <a:t>Defined Benefit plan</a:t>
            </a:r>
            <a:r>
              <a:rPr lang="ja-JP" altLang="en-US" sz="1400" dirty="0" smtClean="0"/>
              <a:t>）　確定拠出年金（ＤＣ：</a:t>
            </a:r>
            <a:r>
              <a:rPr lang="en-US" altLang="ja-JP" sz="1400" dirty="0" smtClean="0"/>
              <a:t>Defined Contribution plan</a:t>
            </a:r>
            <a:r>
              <a:rPr lang="ja-JP" altLang="en-US" sz="1400" dirty="0" smtClean="0"/>
              <a:t>）</a:t>
            </a:r>
            <a:endParaRPr kumimoji="1" lang="ja-JP" altLang="en-US" sz="1400" dirty="0"/>
          </a:p>
        </p:txBody>
      </p:sp>
      <p:sp>
        <p:nvSpPr>
          <p:cNvPr id="3" name="テキスト ボックス 2"/>
          <p:cNvSpPr txBox="1"/>
          <p:nvPr/>
        </p:nvSpPr>
        <p:spPr>
          <a:xfrm>
            <a:off x="6809172" y="4631176"/>
            <a:ext cx="929775" cy="307777"/>
          </a:xfrm>
          <a:prstGeom prst="rect">
            <a:avLst/>
          </a:prstGeom>
          <a:noFill/>
        </p:spPr>
        <p:txBody>
          <a:bodyPr wrap="square" rtlCol="0">
            <a:spAutoFit/>
          </a:bodyPr>
          <a:lstStyle/>
          <a:p>
            <a:r>
              <a:rPr kumimoji="1" lang="ja-JP" altLang="en-US" sz="1400" dirty="0" smtClean="0"/>
              <a:t>（公務員）</a:t>
            </a:r>
            <a:endParaRPr kumimoji="1" lang="ja-JP" altLang="en-US" sz="1400" dirty="0"/>
          </a:p>
        </p:txBody>
      </p:sp>
      <p:sp>
        <p:nvSpPr>
          <p:cNvPr id="14" name="Rectangle 5"/>
          <p:cNvSpPr>
            <a:spLocks noChangeArrowheads="1"/>
          </p:cNvSpPr>
          <p:nvPr/>
        </p:nvSpPr>
        <p:spPr bwMode="gray">
          <a:xfrm>
            <a:off x="52114" y="543520"/>
            <a:ext cx="618978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1043" tIns="40522" rIns="81043" bIns="40522" anchor="ctr"/>
          <a:lstStyle/>
          <a:p>
            <a:pPr eaLnBrk="1" hangingPunct="1"/>
            <a:r>
              <a:rPr lang="en-US" altLang="ja-JP" sz="1800" b="1" dirty="0" smtClean="0">
                <a:latin typeface="Times New Roman" pitchFamily="18" charset="0"/>
                <a:ea typeface="ＭＳ Ｐゴシック" pitchFamily="50" charset="-128"/>
              </a:rPr>
              <a:t>Ⅱ. </a:t>
            </a:r>
            <a:r>
              <a:rPr lang="ja-JP" altLang="en-US" sz="1800" b="1" dirty="0" smtClean="0">
                <a:latin typeface="Times New Roman" pitchFamily="18" charset="0"/>
                <a:ea typeface="ＭＳ Ｐゴシック" pitchFamily="50" charset="-128"/>
              </a:rPr>
              <a:t>確定拠出年金（個人型）</a:t>
            </a:r>
            <a:r>
              <a:rPr lang="ja-JP" altLang="en-US" sz="1800" b="1" dirty="0">
                <a:latin typeface="Times New Roman" pitchFamily="18" charset="0"/>
                <a:ea typeface="ＭＳ Ｐゴシック" pitchFamily="50" charset="-128"/>
              </a:rPr>
              <a:t>　</a:t>
            </a:r>
          </a:p>
        </p:txBody>
      </p:sp>
    </p:spTree>
    <p:extLst>
      <p:ext uri="{BB962C8B-B14F-4D97-AF65-F5344CB8AC3E}">
        <p14:creationId xmlns:p14="http://schemas.microsoft.com/office/powerpoint/2010/main" val="26514220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lang="ja-JP" altLang="en-US" u="sng" dirty="0" smtClean="0"/>
              <a:t>確定拠出年金（個人型）とは？</a:t>
            </a:r>
            <a:endParaRPr kumimoji="1" lang="en-US" altLang="ja-JP" u="sng" dirty="0" smtClean="0"/>
          </a:p>
        </p:txBody>
      </p:sp>
      <p:graphicFrame>
        <p:nvGraphicFramePr>
          <p:cNvPr id="4" name="表 3"/>
          <p:cNvGraphicFramePr>
            <a:graphicFrameLocks noGrp="1"/>
          </p:cNvGraphicFramePr>
          <p:nvPr>
            <p:extLst>
              <p:ext uri="{D42A27DB-BD31-4B8C-83A1-F6EECF244321}">
                <p14:modId xmlns:p14="http://schemas.microsoft.com/office/powerpoint/2010/main" val="2268660102"/>
              </p:ext>
            </p:extLst>
          </p:nvPr>
        </p:nvGraphicFramePr>
        <p:xfrm>
          <a:off x="5888387" y="4128115"/>
          <a:ext cx="3007039" cy="2016000"/>
        </p:xfrm>
        <a:graphic>
          <a:graphicData uri="http://schemas.openxmlformats.org/drawingml/2006/table">
            <a:tbl>
              <a:tblPr firstRow="1" bandRow="1">
                <a:tableStyleId>{5C22544A-7EE6-4342-B048-85BDC9FD1C3A}</a:tableStyleId>
              </a:tblPr>
              <a:tblGrid>
                <a:gridCol w="1840639"/>
                <a:gridCol w="583200"/>
                <a:gridCol w="583200"/>
              </a:tblGrid>
              <a:tr h="252000">
                <a:tc rowSpan="2">
                  <a:txBody>
                    <a:bodyPr/>
                    <a:lstStyle/>
                    <a:p>
                      <a:pPr algn="ctr"/>
                      <a:r>
                        <a:rPr kumimoji="1" lang="ja-JP" altLang="en-US" sz="1050" b="1" dirty="0" smtClean="0">
                          <a:solidFill>
                            <a:schemeClr val="tx1"/>
                          </a:solidFill>
                        </a:rPr>
                        <a:t>課　税　所　得</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r>
                        <a:rPr kumimoji="1" lang="ja-JP" altLang="en-US" sz="1050" b="1" dirty="0" smtClean="0">
                          <a:solidFill>
                            <a:schemeClr val="tx1"/>
                          </a:solidFill>
                        </a:rPr>
                        <a:t>税　率</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dirty="0"/>
                    </a:p>
                  </a:txBody>
                  <a:tcPr/>
                </a:tc>
              </a:tr>
              <a:tr h="252000">
                <a:tc vMerge="1">
                  <a:txBody>
                    <a:bodyPr/>
                    <a:lstStyle/>
                    <a:p>
                      <a:pPr algn="ctr"/>
                      <a:endParaRPr kumimoji="1" lang="ja-JP" altLang="en-US" dirty="0"/>
                    </a:p>
                  </a:txBody>
                  <a:tcPr/>
                </a:tc>
                <a:tc>
                  <a:txBody>
                    <a:bodyPr/>
                    <a:lstStyle/>
                    <a:p>
                      <a:pPr algn="ctr"/>
                      <a:r>
                        <a:rPr kumimoji="1" lang="ja-JP" altLang="en-US" sz="1050" b="1" dirty="0" smtClean="0">
                          <a:solidFill>
                            <a:schemeClr val="tx1"/>
                          </a:solidFill>
                        </a:rPr>
                        <a:t>所得税</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050" b="1" dirty="0" smtClean="0">
                          <a:solidFill>
                            <a:schemeClr val="tx1"/>
                          </a:solidFill>
                        </a:rPr>
                        <a:t>住民税</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252000">
                <a:tc>
                  <a:txBody>
                    <a:bodyPr/>
                    <a:lstStyle/>
                    <a:p>
                      <a:pPr algn="ctr"/>
                      <a:r>
                        <a:rPr kumimoji="1" lang="ja-JP" altLang="en-US" sz="1050" b="1" dirty="0" smtClean="0">
                          <a:solidFill>
                            <a:schemeClr val="tx1"/>
                          </a:solidFill>
                        </a:rPr>
                        <a:t>　　　　　　　　 ～　　 １９５万円</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050" b="1" dirty="0" smtClean="0">
                          <a:solidFill>
                            <a:schemeClr val="tx1"/>
                          </a:solidFill>
                        </a:rPr>
                        <a:t>５％</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rowSpan="6">
                  <a:txBody>
                    <a:bodyPr/>
                    <a:lstStyle/>
                    <a:p>
                      <a:pPr algn="ctr"/>
                      <a:r>
                        <a:rPr kumimoji="1" lang="ja-JP" altLang="en-US" sz="1050" b="1" dirty="0" smtClean="0">
                          <a:solidFill>
                            <a:schemeClr val="tx1"/>
                          </a:solidFill>
                        </a:rPr>
                        <a:t>１０％</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252000">
                <a:tc>
                  <a:txBody>
                    <a:bodyPr/>
                    <a:lstStyle/>
                    <a:p>
                      <a:pPr algn="ctr"/>
                      <a:r>
                        <a:rPr kumimoji="1" lang="ja-JP" altLang="en-US" sz="1050" b="1" dirty="0" smtClean="0">
                          <a:solidFill>
                            <a:schemeClr val="tx1"/>
                          </a:solidFill>
                        </a:rPr>
                        <a:t>　 １９５万円　～　　 ３３０万円</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050" b="1" dirty="0" smtClean="0">
                          <a:solidFill>
                            <a:schemeClr val="tx1"/>
                          </a:solidFill>
                        </a:rPr>
                        <a:t>１０％</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tc>
              </a:tr>
              <a:tr h="252000">
                <a:tc>
                  <a:txBody>
                    <a:bodyPr/>
                    <a:lstStyle/>
                    <a:p>
                      <a:pPr algn="ctr"/>
                      <a:r>
                        <a:rPr kumimoji="1" lang="ja-JP" altLang="en-US" sz="1050" b="1" dirty="0" smtClean="0">
                          <a:solidFill>
                            <a:schemeClr val="tx1"/>
                          </a:solidFill>
                        </a:rPr>
                        <a:t>　 ３３０万円　～　　 ６９５万円</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050" b="1" dirty="0" smtClean="0">
                          <a:solidFill>
                            <a:schemeClr val="tx1"/>
                          </a:solidFill>
                        </a:rPr>
                        <a:t>２０％</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252000">
                <a:tc>
                  <a:txBody>
                    <a:bodyPr/>
                    <a:lstStyle/>
                    <a:p>
                      <a:pPr algn="ctr"/>
                      <a:r>
                        <a:rPr kumimoji="1" lang="ja-JP" altLang="en-US" sz="1050" b="1" dirty="0" smtClean="0">
                          <a:solidFill>
                            <a:schemeClr val="tx1"/>
                          </a:solidFill>
                        </a:rPr>
                        <a:t>　 ６９５万円　～　　 ９００万円</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050" b="1" dirty="0" smtClean="0">
                          <a:solidFill>
                            <a:schemeClr val="tx1"/>
                          </a:solidFill>
                        </a:rPr>
                        <a:t>２３％</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tc>
              </a:tr>
              <a:tr h="252000">
                <a:tc>
                  <a:txBody>
                    <a:bodyPr/>
                    <a:lstStyle/>
                    <a:p>
                      <a:pPr algn="ctr"/>
                      <a:r>
                        <a:rPr kumimoji="1" lang="ja-JP" altLang="en-US" sz="1050" b="1" dirty="0" smtClean="0">
                          <a:solidFill>
                            <a:schemeClr val="tx1"/>
                          </a:solidFill>
                        </a:rPr>
                        <a:t>　 ９００万円　～　１</a:t>
                      </a:r>
                      <a:r>
                        <a:rPr kumimoji="1" lang="en-US" altLang="ja-JP" sz="1050" b="1" dirty="0" smtClean="0">
                          <a:solidFill>
                            <a:schemeClr val="tx1"/>
                          </a:solidFill>
                        </a:rPr>
                        <a:t>,</a:t>
                      </a:r>
                      <a:r>
                        <a:rPr kumimoji="1" lang="ja-JP" altLang="en-US" sz="1050" b="1" dirty="0" smtClean="0">
                          <a:solidFill>
                            <a:schemeClr val="tx1"/>
                          </a:solidFill>
                        </a:rPr>
                        <a:t>８００万円</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050" b="1" dirty="0" smtClean="0">
                          <a:solidFill>
                            <a:schemeClr val="tx1"/>
                          </a:solidFill>
                        </a:rPr>
                        <a:t>３３％</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tc>
              </a:tr>
              <a:tr h="252000">
                <a:tc>
                  <a:txBody>
                    <a:bodyPr/>
                    <a:lstStyle/>
                    <a:p>
                      <a:pPr algn="l"/>
                      <a:r>
                        <a:rPr kumimoji="1" lang="ja-JP" altLang="en-US" sz="1050" b="1" dirty="0" smtClean="0">
                          <a:solidFill>
                            <a:schemeClr val="tx1"/>
                          </a:solidFill>
                        </a:rPr>
                        <a:t>１</a:t>
                      </a:r>
                      <a:r>
                        <a:rPr kumimoji="1" lang="en-US" altLang="ja-JP" sz="1050" b="1" dirty="0" smtClean="0">
                          <a:solidFill>
                            <a:schemeClr val="tx1"/>
                          </a:solidFill>
                        </a:rPr>
                        <a:t>,</a:t>
                      </a:r>
                      <a:r>
                        <a:rPr kumimoji="1" lang="ja-JP" altLang="en-US" sz="1050" b="1" dirty="0" smtClean="0">
                          <a:solidFill>
                            <a:schemeClr val="tx1"/>
                          </a:solidFill>
                        </a:rPr>
                        <a:t>８００万円　～</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050" b="1" dirty="0" smtClean="0">
                          <a:solidFill>
                            <a:schemeClr val="tx1"/>
                          </a:solidFill>
                        </a:rPr>
                        <a:t>４０％</a:t>
                      </a:r>
                      <a:endParaRPr kumimoji="1" lang="ja-JP" altLang="en-US" sz="1050" b="1"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tc>
              </a:tr>
            </a:tbl>
          </a:graphicData>
        </a:graphic>
      </p:graphicFrame>
      <p:sp>
        <p:nvSpPr>
          <p:cNvPr id="7" name="角丸四角形 6"/>
          <p:cNvSpPr/>
          <p:nvPr/>
        </p:nvSpPr>
        <p:spPr>
          <a:xfrm>
            <a:off x="514904" y="1803370"/>
            <a:ext cx="3187083" cy="1109708"/>
          </a:xfrm>
          <a:prstGeom prst="roundRect">
            <a:avLst/>
          </a:prstGeom>
          <a:no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14904" y="1803370"/>
            <a:ext cx="3293615" cy="1138773"/>
          </a:xfrm>
          <a:prstGeom prst="rect">
            <a:avLst/>
          </a:prstGeom>
          <a:noFill/>
        </p:spPr>
        <p:txBody>
          <a:bodyPr wrap="square" rtlCol="0">
            <a:spAutoFit/>
          </a:bodyPr>
          <a:lstStyle/>
          <a:p>
            <a:r>
              <a:rPr kumimoji="1" lang="ja-JP" altLang="en-US" dirty="0" smtClean="0">
                <a:solidFill>
                  <a:srgbClr val="00B0F0"/>
                </a:solidFill>
              </a:rPr>
              <a:t>第１号被保険者</a:t>
            </a:r>
            <a:r>
              <a:rPr kumimoji="1" lang="ja-JP" altLang="en-US" dirty="0" smtClean="0"/>
              <a:t>　</a:t>
            </a:r>
            <a:r>
              <a:rPr kumimoji="1" lang="ja-JP" altLang="en-US" dirty="0" smtClean="0">
                <a:solidFill>
                  <a:srgbClr val="FF0000"/>
                </a:solidFill>
              </a:rPr>
              <a:t>月６８</a:t>
            </a:r>
            <a:r>
              <a:rPr kumimoji="1" lang="en-US" altLang="ja-JP" dirty="0" smtClean="0">
                <a:solidFill>
                  <a:srgbClr val="FF0000"/>
                </a:solidFill>
              </a:rPr>
              <a:t>,</a:t>
            </a:r>
            <a:r>
              <a:rPr kumimoji="1" lang="ja-JP" altLang="en-US" dirty="0" smtClean="0">
                <a:solidFill>
                  <a:srgbClr val="FF0000"/>
                </a:solidFill>
              </a:rPr>
              <a:t>０００円まで</a:t>
            </a:r>
            <a:endParaRPr kumimoji="1" lang="en-US" altLang="ja-JP" dirty="0" smtClean="0">
              <a:solidFill>
                <a:srgbClr val="FF0000"/>
              </a:solidFill>
            </a:endParaRPr>
          </a:p>
          <a:p>
            <a:r>
              <a:rPr lang="ja-JP" altLang="en-US" dirty="0"/>
              <a:t>　</a:t>
            </a:r>
            <a:r>
              <a:rPr lang="en-US" altLang="ja-JP" sz="1200" dirty="0" smtClean="0"/>
              <a:t>※</a:t>
            </a:r>
            <a:r>
              <a:rPr lang="ja-JP" altLang="en-US" sz="1200" dirty="0" smtClean="0"/>
              <a:t>　国民年金基金に加入している場合、</a:t>
            </a:r>
            <a:endParaRPr lang="en-US" altLang="ja-JP" sz="1200" dirty="0" smtClean="0"/>
          </a:p>
          <a:p>
            <a:r>
              <a:rPr lang="ja-JP" altLang="en-US" sz="1200" dirty="0"/>
              <a:t>　</a:t>
            </a:r>
            <a:r>
              <a:rPr lang="ja-JP" altLang="en-US" sz="1200" dirty="0" smtClean="0"/>
              <a:t>　　または国民年金の付加保険料を納付</a:t>
            </a:r>
            <a:endParaRPr lang="en-US" altLang="ja-JP" sz="1200" dirty="0" smtClean="0"/>
          </a:p>
          <a:p>
            <a:r>
              <a:rPr lang="ja-JP" altLang="en-US" sz="1200" dirty="0"/>
              <a:t>　</a:t>
            </a:r>
            <a:r>
              <a:rPr lang="ja-JP" altLang="en-US" sz="1200" dirty="0" smtClean="0"/>
              <a:t>　　している場合には、これらとあわせて</a:t>
            </a:r>
            <a:endParaRPr lang="en-US" altLang="ja-JP" sz="1200" dirty="0" smtClean="0"/>
          </a:p>
          <a:p>
            <a:r>
              <a:rPr lang="ja-JP" altLang="en-US" sz="1200" dirty="0"/>
              <a:t>　</a:t>
            </a:r>
            <a:r>
              <a:rPr lang="ja-JP" altLang="en-US" sz="1200" dirty="0" smtClean="0"/>
              <a:t>　　６８</a:t>
            </a:r>
            <a:r>
              <a:rPr lang="en-US" altLang="ja-JP" sz="1200" dirty="0" smtClean="0"/>
              <a:t>,</a:t>
            </a:r>
            <a:r>
              <a:rPr lang="ja-JP" altLang="en-US" sz="1200" dirty="0" smtClean="0"/>
              <a:t>０００円が限度</a:t>
            </a:r>
            <a:endParaRPr kumimoji="1" lang="ja-JP" altLang="en-US" sz="1200" dirty="0"/>
          </a:p>
        </p:txBody>
      </p:sp>
      <p:sp>
        <p:nvSpPr>
          <p:cNvPr id="9" name="角丸四角形 8"/>
          <p:cNvSpPr/>
          <p:nvPr/>
        </p:nvSpPr>
        <p:spPr>
          <a:xfrm>
            <a:off x="5646198" y="1817902"/>
            <a:ext cx="3249228" cy="1109708"/>
          </a:xfrm>
          <a:prstGeom prst="roundRect">
            <a:avLst/>
          </a:prstGeom>
          <a:no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646198" y="1803370"/>
            <a:ext cx="3240351" cy="954107"/>
          </a:xfrm>
          <a:prstGeom prst="rect">
            <a:avLst/>
          </a:prstGeom>
          <a:noFill/>
        </p:spPr>
        <p:txBody>
          <a:bodyPr wrap="square" rtlCol="0">
            <a:spAutoFit/>
          </a:bodyPr>
          <a:lstStyle/>
          <a:p>
            <a:r>
              <a:rPr kumimoji="1" lang="ja-JP" altLang="en-US" dirty="0" smtClean="0">
                <a:solidFill>
                  <a:srgbClr val="00B0F0"/>
                </a:solidFill>
              </a:rPr>
              <a:t>第２号被保険者</a:t>
            </a:r>
            <a:r>
              <a:rPr kumimoji="1" lang="ja-JP" altLang="en-US" dirty="0" smtClean="0"/>
              <a:t>　</a:t>
            </a:r>
            <a:r>
              <a:rPr kumimoji="1" lang="ja-JP" altLang="en-US" dirty="0" smtClean="0">
                <a:solidFill>
                  <a:srgbClr val="FF0000"/>
                </a:solidFill>
              </a:rPr>
              <a:t>月２３</a:t>
            </a:r>
            <a:r>
              <a:rPr kumimoji="1" lang="en-US" altLang="ja-JP" dirty="0" smtClean="0">
                <a:solidFill>
                  <a:srgbClr val="FF0000"/>
                </a:solidFill>
              </a:rPr>
              <a:t>,</a:t>
            </a:r>
            <a:r>
              <a:rPr kumimoji="1" lang="ja-JP" altLang="en-US" dirty="0" smtClean="0">
                <a:solidFill>
                  <a:srgbClr val="FF0000"/>
                </a:solidFill>
              </a:rPr>
              <a:t>０００円まで</a:t>
            </a:r>
            <a:endParaRPr kumimoji="1" lang="en-US" altLang="ja-JP" dirty="0" smtClean="0">
              <a:solidFill>
                <a:srgbClr val="FF0000"/>
              </a:solidFill>
            </a:endParaRPr>
          </a:p>
          <a:p>
            <a:r>
              <a:rPr lang="ja-JP" altLang="en-US" dirty="0"/>
              <a:t>　</a:t>
            </a:r>
            <a:r>
              <a:rPr lang="en-US" altLang="ja-JP" sz="1200" dirty="0" smtClean="0"/>
              <a:t>※</a:t>
            </a:r>
            <a:r>
              <a:rPr lang="ja-JP" altLang="en-US" sz="1200" dirty="0" smtClean="0"/>
              <a:t>　厚生年金基金や確定給付企業年金、</a:t>
            </a:r>
            <a:endParaRPr lang="en-US" altLang="ja-JP" sz="1200" dirty="0" smtClean="0"/>
          </a:p>
          <a:p>
            <a:r>
              <a:rPr lang="ja-JP" altLang="en-US" sz="1200" dirty="0"/>
              <a:t>　</a:t>
            </a:r>
            <a:r>
              <a:rPr lang="ja-JP" altLang="en-US" sz="1200" dirty="0" smtClean="0"/>
              <a:t>　　確定拠出年金（企業型）を実施して</a:t>
            </a:r>
            <a:r>
              <a:rPr lang="ja-JP" altLang="en-US" sz="1200" dirty="0" err="1" smtClean="0"/>
              <a:t>い</a:t>
            </a:r>
            <a:endParaRPr lang="en-US" altLang="ja-JP" sz="1200" dirty="0" smtClean="0"/>
          </a:p>
          <a:p>
            <a:r>
              <a:rPr lang="ja-JP" altLang="en-US" sz="1200" dirty="0"/>
              <a:t>　</a:t>
            </a:r>
            <a:r>
              <a:rPr lang="ja-JP" altLang="en-US" sz="1200" dirty="0" smtClean="0"/>
              <a:t>　　ない企業の従業員の方</a:t>
            </a:r>
            <a:endParaRPr lang="en-US" altLang="ja-JP" sz="1200" dirty="0" smtClean="0"/>
          </a:p>
        </p:txBody>
      </p:sp>
      <p:sp>
        <p:nvSpPr>
          <p:cNvPr id="11" name="テキスト ボックス 10"/>
          <p:cNvSpPr txBox="1"/>
          <p:nvPr/>
        </p:nvSpPr>
        <p:spPr>
          <a:xfrm>
            <a:off x="4303290" y="1957258"/>
            <a:ext cx="788054" cy="830997"/>
          </a:xfrm>
          <a:prstGeom prst="rect">
            <a:avLst/>
          </a:prstGeom>
          <a:noFill/>
        </p:spPr>
        <p:txBody>
          <a:bodyPr wrap="square" rtlCol="0">
            <a:spAutoFit/>
          </a:bodyPr>
          <a:lstStyle/>
          <a:p>
            <a:r>
              <a:rPr kumimoji="1" lang="ja-JP" altLang="en-US" sz="4800" dirty="0" smtClean="0">
                <a:solidFill>
                  <a:srgbClr val="9BD9FF"/>
                </a:solidFill>
              </a:rPr>
              <a:t>＆</a:t>
            </a:r>
            <a:endParaRPr kumimoji="1" lang="ja-JP" altLang="en-US" sz="4800" dirty="0">
              <a:solidFill>
                <a:srgbClr val="9BD9FF"/>
              </a:solidFill>
            </a:endParaRPr>
          </a:p>
        </p:txBody>
      </p:sp>
      <p:sp>
        <p:nvSpPr>
          <p:cNvPr id="12" name="テキスト ボックス 11"/>
          <p:cNvSpPr txBox="1"/>
          <p:nvPr/>
        </p:nvSpPr>
        <p:spPr>
          <a:xfrm>
            <a:off x="585925" y="3133817"/>
            <a:ext cx="4935986" cy="3077766"/>
          </a:xfrm>
          <a:prstGeom prst="rect">
            <a:avLst/>
          </a:prstGeom>
          <a:noFill/>
        </p:spPr>
        <p:txBody>
          <a:bodyPr wrap="square" rtlCol="0">
            <a:spAutoFit/>
          </a:bodyPr>
          <a:lstStyle/>
          <a:p>
            <a:r>
              <a:rPr kumimoji="1" lang="ja-JP" altLang="en-US" dirty="0" smtClean="0">
                <a:solidFill>
                  <a:srgbClr val="00B0F0"/>
                </a:solidFill>
              </a:rPr>
              <a:t>■　掛金額</a:t>
            </a:r>
            <a:r>
              <a:rPr kumimoji="1" lang="en-US" altLang="ja-JP" dirty="0" smtClean="0"/>
              <a:t>‥</a:t>
            </a:r>
            <a:r>
              <a:rPr kumimoji="1" lang="ja-JP" altLang="en-US" dirty="0" smtClean="0"/>
              <a:t>　　　　</a:t>
            </a:r>
            <a:r>
              <a:rPr kumimoji="1" lang="en-US" altLang="ja-JP" sz="1400" dirty="0" smtClean="0"/>
              <a:t>5,000</a:t>
            </a:r>
            <a:r>
              <a:rPr kumimoji="1" lang="ja-JP" altLang="en-US" sz="1400" dirty="0" smtClean="0"/>
              <a:t>円以上</a:t>
            </a:r>
            <a:r>
              <a:rPr kumimoji="1" lang="en-US" altLang="ja-JP" sz="1400" dirty="0" smtClean="0"/>
              <a:t>1,000</a:t>
            </a:r>
            <a:r>
              <a:rPr kumimoji="1" lang="ja-JP" altLang="en-US" sz="1400" dirty="0" smtClean="0"/>
              <a:t>円単位で任意に設定</a:t>
            </a:r>
            <a:endParaRPr kumimoji="1" lang="en-US" altLang="ja-JP" sz="1400" dirty="0" smtClean="0"/>
          </a:p>
          <a:p>
            <a:r>
              <a:rPr lang="ja-JP" altLang="en-US" dirty="0" smtClean="0">
                <a:solidFill>
                  <a:srgbClr val="00B0F0"/>
                </a:solidFill>
              </a:rPr>
              <a:t>■　掛金</a:t>
            </a:r>
            <a:r>
              <a:rPr lang="ja-JP" altLang="en-US" dirty="0">
                <a:solidFill>
                  <a:srgbClr val="00B0F0"/>
                </a:solidFill>
              </a:rPr>
              <a:t>の</a:t>
            </a:r>
            <a:r>
              <a:rPr lang="ja-JP" altLang="en-US" dirty="0" smtClean="0">
                <a:solidFill>
                  <a:srgbClr val="00B0F0"/>
                </a:solidFill>
              </a:rPr>
              <a:t>変更</a:t>
            </a:r>
            <a:r>
              <a:rPr lang="en-US" altLang="ja-JP" dirty="0" smtClean="0"/>
              <a:t>‥</a:t>
            </a:r>
            <a:r>
              <a:rPr lang="ja-JP" altLang="en-US" dirty="0" smtClean="0"/>
              <a:t>　</a:t>
            </a:r>
            <a:r>
              <a:rPr lang="ja-JP" altLang="en-US" sz="1400" dirty="0" smtClean="0"/>
              <a:t>年１回可能</a:t>
            </a:r>
            <a:endParaRPr lang="en-US" altLang="ja-JP" sz="1400" dirty="0" smtClean="0"/>
          </a:p>
          <a:p>
            <a:endParaRPr kumimoji="1" lang="en-US" altLang="ja-JP" dirty="0" smtClean="0">
              <a:solidFill>
                <a:srgbClr val="00B0F0"/>
              </a:solidFill>
            </a:endParaRPr>
          </a:p>
          <a:p>
            <a:r>
              <a:rPr kumimoji="1" lang="ja-JP" altLang="en-US" dirty="0" smtClean="0">
                <a:solidFill>
                  <a:srgbClr val="00B0F0"/>
                </a:solidFill>
              </a:rPr>
              <a:t>■　メリット</a:t>
            </a:r>
            <a:endParaRPr kumimoji="1" lang="en-US" altLang="ja-JP" dirty="0" smtClean="0">
              <a:solidFill>
                <a:srgbClr val="00B0F0"/>
              </a:solidFill>
            </a:endParaRPr>
          </a:p>
          <a:p>
            <a:r>
              <a:rPr lang="ja-JP" altLang="en-US" sz="1400" dirty="0">
                <a:solidFill>
                  <a:srgbClr val="00B0F0"/>
                </a:solidFill>
              </a:rPr>
              <a:t>　</a:t>
            </a:r>
            <a:r>
              <a:rPr lang="ja-JP" altLang="en-US" sz="1400" dirty="0" smtClean="0">
                <a:solidFill>
                  <a:srgbClr val="00B0F0"/>
                </a:solidFill>
              </a:rPr>
              <a:t>　・毎月の</a:t>
            </a:r>
            <a:r>
              <a:rPr kumimoji="1" lang="ja-JP" altLang="en-US" sz="1400" dirty="0" smtClean="0">
                <a:solidFill>
                  <a:srgbClr val="00B0F0"/>
                </a:solidFill>
              </a:rPr>
              <a:t>掛金</a:t>
            </a:r>
            <a:r>
              <a:rPr kumimoji="1" lang="ja-JP" altLang="en-US" sz="1400" dirty="0">
                <a:solidFill>
                  <a:srgbClr val="00B0F0"/>
                </a:solidFill>
              </a:rPr>
              <a:t>は全額所得</a:t>
            </a:r>
            <a:r>
              <a:rPr kumimoji="1" lang="ja-JP" altLang="en-US" sz="1400" dirty="0" smtClean="0">
                <a:solidFill>
                  <a:srgbClr val="00B0F0"/>
                </a:solidFill>
              </a:rPr>
              <a:t>控除</a:t>
            </a:r>
            <a:endParaRPr kumimoji="1" lang="en-US" altLang="ja-JP" sz="1400" dirty="0" smtClean="0">
              <a:solidFill>
                <a:srgbClr val="00B0F0"/>
              </a:solidFill>
            </a:endParaRPr>
          </a:p>
          <a:p>
            <a:r>
              <a:rPr lang="ja-JP" altLang="en-US" sz="1400" dirty="0">
                <a:solidFill>
                  <a:srgbClr val="00B0F0"/>
                </a:solidFill>
              </a:rPr>
              <a:t>　</a:t>
            </a:r>
            <a:r>
              <a:rPr lang="ja-JP" altLang="en-US" sz="1400" dirty="0" smtClean="0">
                <a:solidFill>
                  <a:srgbClr val="00B0F0"/>
                </a:solidFill>
              </a:rPr>
              <a:t>　・受給時にも所得控除</a:t>
            </a:r>
            <a:endParaRPr lang="en-US" altLang="ja-JP" sz="1400" dirty="0" smtClean="0">
              <a:solidFill>
                <a:srgbClr val="00B0F0"/>
              </a:solidFill>
            </a:endParaRPr>
          </a:p>
          <a:p>
            <a:r>
              <a:rPr kumimoji="1" lang="ja-JP" altLang="en-US" sz="1400" dirty="0">
                <a:solidFill>
                  <a:srgbClr val="00B0F0"/>
                </a:solidFill>
              </a:rPr>
              <a:t>　</a:t>
            </a:r>
            <a:r>
              <a:rPr kumimoji="1" lang="ja-JP" altLang="en-US" sz="1400" dirty="0" smtClean="0">
                <a:solidFill>
                  <a:srgbClr val="00B0F0"/>
                </a:solidFill>
              </a:rPr>
              <a:t>　　（一時金は退職所得控除、年金は公的年金等控除）</a:t>
            </a:r>
            <a:endParaRPr kumimoji="1" lang="en-US" altLang="ja-JP" sz="1400" dirty="0" smtClean="0">
              <a:solidFill>
                <a:srgbClr val="00B0F0"/>
              </a:solidFill>
            </a:endParaRPr>
          </a:p>
          <a:p>
            <a:r>
              <a:rPr lang="ja-JP" altLang="en-US" sz="1400" dirty="0">
                <a:solidFill>
                  <a:srgbClr val="00B0F0"/>
                </a:solidFill>
              </a:rPr>
              <a:t>　</a:t>
            </a:r>
            <a:r>
              <a:rPr lang="ja-JP" altLang="en-US" sz="1400" dirty="0" smtClean="0">
                <a:solidFill>
                  <a:srgbClr val="00B0F0"/>
                </a:solidFill>
              </a:rPr>
              <a:t>　・転職しても積立資産を移管できる場合が多い</a:t>
            </a:r>
            <a:endParaRPr kumimoji="1" lang="en-US" altLang="ja-JP" sz="1400" dirty="0" smtClean="0">
              <a:solidFill>
                <a:srgbClr val="00B0F0"/>
              </a:solidFill>
            </a:endParaRPr>
          </a:p>
          <a:p>
            <a:endParaRPr kumimoji="1" lang="en-US" altLang="ja-JP" dirty="0" smtClean="0"/>
          </a:p>
          <a:p>
            <a:r>
              <a:rPr lang="ja-JP" altLang="en-US" dirty="0" smtClean="0">
                <a:solidFill>
                  <a:srgbClr val="FF0000"/>
                </a:solidFill>
              </a:rPr>
              <a:t>■　デメリット</a:t>
            </a:r>
            <a:endParaRPr lang="en-US" altLang="ja-JP" dirty="0" smtClean="0">
              <a:solidFill>
                <a:srgbClr val="FF0000"/>
              </a:solidFill>
            </a:endParaRPr>
          </a:p>
          <a:p>
            <a:r>
              <a:rPr lang="ja-JP" altLang="en-US" sz="1400" dirty="0">
                <a:solidFill>
                  <a:srgbClr val="FF0000"/>
                </a:solidFill>
              </a:rPr>
              <a:t>　　</a:t>
            </a:r>
            <a:r>
              <a:rPr lang="ja-JP" altLang="en-US" sz="1400" dirty="0" smtClean="0">
                <a:solidFill>
                  <a:srgbClr val="FF0000"/>
                </a:solidFill>
              </a:rPr>
              <a:t>・</a:t>
            </a:r>
            <a:r>
              <a:rPr lang="en-US" altLang="ja-JP" sz="1400" dirty="0" smtClean="0">
                <a:solidFill>
                  <a:srgbClr val="FF0000"/>
                </a:solidFill>
              </a:rPr>
              <a:t>60</a:t>
            </a:r>
            <a:r>
              <a:rPr lang="ja-JP" altLang="en-US" sz="1400" dirty="0" smtClean="0">
                <a:solidFill>
                  <a:srgbClr val="FF0000"/>
                </a:solidFill>
              </a:rPr>
              <a:t>歳まで解約できない（加入期間に</a:t>
            </a:r>
            <a:r>
              <a:rPr lang="ja-JP" altLang="en-US" sz="1400" smtClean="0">
                <a:solidFill>
                  <a:srgbClr val="FF0000"/>
                </a:solidFill>
              </a:rPr>
              <a:t>よる制限もあり</a:t>
            </a:r>
            <a:r>
              <a:rPr lang="ja-JP" altLang="en-US" sz="1400" dirty="0" smtClean="0">
                <a:solidFill>
                  <a:srgbClr val="FF0000"/>
                </a:solidFill>
              </a:rPr>
              <a:t>）</a:t>
            </a:r>
            <a:endParaRPr lang="en-US" altLang="ja-JP" sz="1400" dirty="0" smtClean="0">
              <a:solidFill>
                <a:srgbClr val="FF0000"/>
              </a:solidFill>
            </a:endParaRPr>
          </a:p>
          <a:p>
            <a:r>
              <a:rPr lang="ja-JP" altLang="en-US" sz="1400" dirty="0">
                <a:solidFill>
                  <a:srgbClr val="FF0000"/>
                </a:solidFill>
              </a:rPr>
              <a:t>　</a:t>
            </a:r>
            <a:r>
              <a:rPr lang="ja-JP" altLang="en-US" sz="1400" dirty="0" smtClean="0">
                <a:solidFill>
                  <a:srgbClr val="FF0000"/>
                </a:solidFill>
              </a:rPr>
              <a:t>　・利用には手数料がかかる</a:t>
            </a:r>
            <a:endParaRPr lang="en-US" altLang="ja-JP" sz="1400" dirty="0" smtClean="0">
              <a:solidFill>
                <a:srgbClr val="FF0000"/>
              </a:solidFill>
            </a:endParaRPr>
          </a:p>
          <a:p>
            <a:r>
              <a:rPr lang="ja-JP" altLang="en-US" sz="1400" dirty="0">
                <a:solidFill>
                  <a:srgbClr val="FF0000"/>
                </a:solidFill>
              </a:rPr>
              <a:t>　</a:t>
            </a:r>
            <a:r>
              <a:rPr lang="ja-JP" altLang="en-US" sz="1400" dirty="0" smtClean="0">
                <a:solidFill>
                  <a:srgbClr val="FF0000"/>
                </a:solidFill>
              </a:rPr>
              <a:t>　・厚生年金基金等がある会社に転職すれば資格を喪失する</a:t>
            </a:r>
            <a:endParaRPr kumimoji="1" lang="ja-JP" altLang="en-US" dirty="0"/>
          </a:p>
        </p:txBody>
      </p:sp>
    </p:spTree>
    <p:extLst>
      <p:ext uri="{BB962C8B-B14F-4D97-AF65-F5344CB8AC3E}">
        <p14:creationId xmlns:p14="http://schemas.microsoft.com/office/powerpoint/2010/main" val="4252919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lang="ja-JP" altLang="en-US" dirty="0"/>
              <a:t>Ｍｅｍｏ．</a:t>
            </a:r>
            <a:endParaRPr kumimoji="1" lang="en-US" altLang="ja-JP" dirty="0" smtClean="0"/>
          </a:p>
        </p:txBody>
      </p:sp>
    </p:spTree>
    <p:extLst>
      <p:ext uri="{BB962C8B-B14F-4D97-AF65-F5344CB8AC3E}">
        <p14:creationId xmlns:p14="http://schemas.microsoft.com/office/powerpoint/2010/main" val="1713591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592673964"/>
              </p:ext>
            </p:extLst>
          </p:nvPr>
        </p:nvGraphicFramePr>
        <p:xfrm>
          <a:off x="527320" y="1759413"/>
          <a:ext cx="8350350" cy="3183376"/>
        </p:xfrm>
        <a:graphic>
          <a:graphicData uri="http://schemas.openxmlformats.org/drawingml/2006/table">
            <a:tbl>
              <a:tblPr firstRow="1" bandRow="1">
                <a:tableStyleId>{5C22544A-7EE6-4342-B048-85BDC9FD1C3A}</a:tableStyleId>
              </a:tblPr>
              <a:tblGrid>
                <a:gridCol w="422591"/>
                <a:gridCol w="2166151"/>
                <a:gridCol w="2894121"/>
                <a:gridCol w="2867487"/>
              </a:tblGrid>
              <a:tr h="370840">
                <a:tc rowSpan="2" gridSpan="2">
                  <a:txBody>
                    <a:bodyPr/>
                    <a:lstStyle/>
                    <a:p>
                      <a:endParaRPr kumimoji="1" lang="ja-JP" altLang="en-US" dirty="0"/>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dirty="0"/>
                    </a:p>
                  </a:txBody>
                  <a:tcPr>
                    <a:lnL w="12700" cmpd="sng">
                      <a:noFill/>
                    </a:lnL>
                  </a:tcPr>
                </a:tc>
                <a:tc gridSpan="2">
                  <a:txBody>
                    <a:bodyPr/>
                    <a:lstStyle/>
                    <a:p>
                      <a:pPr algn="ctr"/>
                      <a:r>
                        <a:rPr kumimoji="1" lang="ja-JP" altLang="en-US" dirty="0" smtClean="0">
                          <a:solidFill>
                            <a:schemeClr val="tx1"/>
                          </a:solidFill>
                        </a:rPr>
                        <a:t>わ　　た　　す　　側</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tc>
              </a:tr>
              <a:tr h="370840">
                <a:tc gridSpan="2" vMerge="1">
                  <a:txBody>
                    <a:bodyPr/>
                    <a:lstStyle/>
                    <a:p>
                      <a:endParaRPr kumimoji="1" lang="ja-JP" altLang="en-US" dirty="0"/>
                    </a:p>
                  </a:txBody>
                  <a:tcPr>
                    <a:lnB w="12700" cap="flat" cmpd="sng" algn="ctr">
                      <a:solidFill>
                        <a:schemeClr val="tx1"/>
                      </a:solidFill>
                      <a:prstDash val="solid"/>
                      <a:round/>
                      <a:headEnd type="none" w="med" len="med"/>
                      <a:tailEnd type="none" w="med" len="med"/>
                    </a:lnB>
                  </a:tcPr>
                </a:tc>
                <a:tc hMerge="1" vMerge="1">
                  <a:txBody>
                    <a:bodyPr/>
                    <a:lstStyle/>
                    <a:p>
                      <a:endParaRPr kumimoji="1" lang="ja-JP" altLang="en-US"/>
                    </a:p>
                  </a:txBody>
                  <a:tcPr/>
                </a:tc>
                <a:tc>
                  <a:txBody>
                    <a:bodyPr/>
                    <a:lstStyle/>
                    <a:p>
                      <a:pPr algn="ctr"/>
                      <a:r>
                        <a:rPr kumimoji="1" lang="ja-JP" altLang="en-US" sz="2000" dirty="0" smtClean="0"/>
                        <a:t>個　　　人</a:t>
                      </a:r>
                      <a:endParaRPr kumimoji="1" lang="ja-JP"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kumimoji="1" lang="ja-JP" altLang="en-US" sz="2000" dirty="0" smtClean="0"/>
                        <a:t>法　　　人</a:t>
                      </a:r>
                      <a:endParaRPr kumimoji="1" lang="ja-JP" altLang="en-US" sz="2000" dirty="0"/>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rowSpan="4">
                  <a:txBody>
                    <a:bodyPr/>
                    <a:lstStyle/>
                    <a:p>
                      <a:pPr algn="ctr"/>
                      <a:r>
                        <a:rPr kumimoji="1" lang="ja-JP" altLang="en-US" dirty="0" smtClean="0"/>
                        <a:t>も　　ら　　う　　側</a:t>
                      </a:r>
                      <a:endParaRPr kumimoji="1" lang="ja-JP" altLang="en-US" dirty="0"/>
                    </a:p>
                  </a:txBody>
                  <a:tcPr vert="eaVert"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2000" dirty="0" smtClean="0"/>
                        <a:t>個　　　人</a:t>
                      </a:r>
                      <a:endParaRPr kumimoji="1" lang="ja-JP"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r"/>
                      <a:endParaRPr kumimoji="1" lang="en-US" altLang="ja-JP" dirty="0" smtClean="0"/>
                    </a:p>
                    <a:p>
                      <a:pPr algn="r"/>
                      <a:r>
                        <a:rPr kumimoji="1" lang="ja-JP" altLang="en-US" dirty="0" smtClean="0"/>
                        <a:t>　</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9BD9FF"/>
                      </a:solidFill>
                      <a:prstDash val="solid"/>
                      <a:round/>
                      <a:headEnd type="none" w="med" len="med"/>
                      <a:tailEnd type="none" w="med" len="med"/>
                    </a:lnB>
                    <a:solidFill>
                      <a:srgbClr val="9BD9FF"/>
                    </a:solidFill>
                  </a:tcPr>
                </a:tc>
                <a:tc>
                  <a:txBody>
                    <a:bodyPr/>
                    <a:lstStyle/>
                    <a:p>
                      <a:pPr algn="r"/>
                      <a:r>
                        <a:rPr kumimoji="1" lang="ja-JP" altLang="en-US" dirty="0" smtClean="0"/>
                        <a:t>法人税</a:t>
                      </a:r>
                      <a:endParaRPr kumimoji="1" lang="en-US" altLang="ja-JP" dirty="0" smtClean="0"/>
                    </a:p>
                    <a:p>
                      <a:pPr algn="r"/>
                      <a:endParaRPr kumimoji="1" lang="ja-JP" altLang="en-US" dirty="0"/>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66739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600" dirty="0" smtClean="0"/>
                        <a:t>贈与税（一部相続税）</a:t>
                      </a:r>
                      <a:endParaRPr kumimoji="1" lang="ja-JP" altLang="en-US" sz="16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9BD9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D9FF"/>
                    </a:solidFill>
                  </a:tcPr>
                </a:tc>
                <a:tc>
                  <a:txBody>
                    <a:bodyPr/>
                    <a:lstStyle/>
                    <a:p>
                      <a:r>
                        <a:rPr kumimoji="1" lang="ja-JP" altLang="en-US" dirty="0" smtClean="0"/>
                        <a:t>所得税・住民税</a:t>
                      </a:r>
                      <a:endParaRPr kumimoji="1" lang="en-US" altLang="ja-JP" dirty="0" smtClean="0"/>
                    </a:p>
                    <a:p>
                      <a:r>
                        <a:rPr kumimoji="1" lang="ja-JP" altLang="en-US" dirty="0" smtClean="0"/>
                        <a:t>（給・退・一時）</a:t>
                      </a:r>
                      <a:endParaRPr kumimoji="1" lang="ja-JP" altLang="en-US" dirty="0"/>
                    </a:p>
                  </a:txBody>
                  <a:tcPr anchor="b">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r h="370840">
                <a:tc vMerge="1">
                  <a:txBody>
                    <a:bodyPr/>
                    <a:lstStyle/>
                    <a:p>
                      <a:endParaRPr kumimoji="1" lang="ja-JP" altLang="en-US"/>
                    </a:p>
                  </a:txBody>
                  <a:tcPr/>
                </a:tc>
                <a:tc rowSpan="2">
                  <a:txBody>
                    <a:bodyPr/>
                    <a:lstStyle/>
                    <a:p>
                      <a:pPr algn="ctr"/>
                      <a:r>
                        <a:rPr kumimoji="1" lang="ja-JP" altLang="en-US" sz="2000" dirty="0" smtClean="0"/>
                        <a:t>法　　　人</a:t>
                      </a:r>
                      <a:endParaRPr kumimoji="1" lang="ja-JP" alt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dirty="0" smtClean="0"/>
                        <a:t>所得税・住民税</a:t>
                      </a:r>
                      <a:endParaRPr kumimoji="1" lang="en-US" altLang="ja-JP" dirty="0" smtClean="0"/>
                    </a:p>
                    <a:p>
                      <a:pPr algn="r"/>
                      <a:r>
                        <a:rPr kumimoji="1" lang="ja-JP" altLang="en-US" dirty="0" smtClean="0"/>
                        <a:t>（譲渡所得）</a:t>
                      </a:r>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r"/>
                      <a:r>
                        <a:rPr kumimoji="1" lang="ja-JP" altLang="en-US" dirty="0" smtClean="0"/>
                        <a:t>法人税</a:t>
                      </a:r>
                      <a:endParaRPr kumimoji="1" lang="ja-JP" altLang="en-US" dirty="0"/>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590660">
                <a:tc vMerge="1">
                  <a:txBody>
                    <a:bodyPr/>
                    <a:lstStyle/>
                    <a:p>
                      <a:endParaRPr kumimoji="1" lang="ja-JP" altLang="en-US"/>
                    </a:p>
                  </a:txBody>
                  <a:tcPr/>
                </a:tc>
                <a:tc vMerge="1">
                  <a:txBody>
                    <a:bodyPr/>
                    <a:lstStyle/>
                    <a:p>
                      <a:endParaRPr kumimoji="1" lang="ja-JP" altLang="en-US"/>
                    </a:p>
                  </a:txBody>
                  <a:tcPr/>
                </a:tc>
                <a:tc>
                  <a:txBody>
                    <a:bodyPr/>
                    <a:lstStyle/>
                    <a:p>
                      <a:endParaRPr kumimoji="1" lang="en-US" altLang="ja-JP" dirty="0" smtClean="0"/>
                    </a:p>
                    <a:p>
                      <a:r>
                        <a:rPr kumimoji="1" lang="ja-JP" altLang="en-US" sz="1600" dirty="0" smtClean="0"/>
                        <a:t>法人税</a:t>
                      </a:r>
                      <a:endParaRPr kumimoji="1" lang="ja-JP" altLang="en-US" sz="16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c>
                  <a:txBody>
                    <a:bodyPr/>
                    <a:lstStyle/>
                    <a:p>
                      <a:endParaRPr kumimoji="1" lang="en-US" altLang="ja-JP" dirty="0" smtClean="0"/>
                    </a:p>
                    <a:p>
                      <a:r>
                        <a:rPr kumimoji="1" lang="ja-JP" altLang="en-US" dirty="0" smtClean="0"/>
                        <a:t>法人税</a:t>
                      </a:r>
                      <a:endParaRPr kumimoji="1" lang="ja-JP" altLang="en-US" dirty="0"/>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r>
            </a:tbl>
          </a:graphicData>
        </a:graphic>
      </p:graphicFrame>
      <p:cxnSp>
        <p:nvCxnSpPr>
          <p:cNvPr id="5" name="直線コネクタ 4"/>
          <p:cNvCxnSpPr/>
          <p:nvPr/>
        </p:nvCxnSpPr>
        <p:spPr>
          <a:xfrm>
            <a:off x="3116062" y="2543171"/>
            <a:ext cx="5761608" cy="24105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116062" y="3748455"/>
            <a:ext cx="2880804" cy="1181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996866" y="2543171"/>
            <a:ext cx="2880804" cy="12052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614779" y="5159542"/>
            <a:ext cx="8260672" cy="1169551"/>
          </a:xfrm>
          <a:prstGeom prst="rect">
            <a:avLst/>
          </a:prstGeom>
          <a:noFill/>
        </p:spPr>
        <p:txBody>
          <a:bodyPr wrap="square" rtlCol="0">
            <a:spAutoFit/>
          </a:bodyPr>
          <a:lstStyle/>
          <a:p>
            <a:r>
              <a:rPr kumimoji="1" lang="ja-JP" altLang="en-US" sz="1400" dirty="0" smtClean="0"/>
              <a:t>（参　考）</a:t>
            </a:r>
            <a:endParaRPr kumimoji="1" lang="en-US" altLang="ja-JP" sz="1400" dirty="0" smtClean="0"/>
          </a:p>
          <a:p>
            <a:r>
              <a:rPr lang="ja-JP" altLang="en-US" sz="1400" dirty="0" smtClean="0"/>
              <a:t>使用者</a:t>
            </a:r>
            <a:r>
              <a:rPr lang="ja-JP" altLang="en-US" sz="1400" dirty="0"/>
              <a:t>が</a:t>
            </a:r>
            <a:r>
              <a:rPr lang="ja-JP" altLang="en-US" sz="1400" dirty="0" smtClean="0"/>
              <a:t>役員または使用人に</a:t>
            </a:r>
            <a:r>
              <a:rPr lang="ja-JP" altLang="en-US" sz="1400" dirty="0"/>
              <a:t>対して支給する生命保険</a:t>
            </a:r>
            <a:r>
              <a:rPr lang="ja-JP" altLang="en-US" sz="1400" dirty="0" smtClean="0"/>
              <a:t>契約等に</a:t>
            </a:r>
            <a:r>
              <a:rPr lang="ja-JP" altLang="en-US" sz="1400" dirty="0"/>
              <a:t>関する権利については、その支給時に</a:t>
            </a:r>
            <a:r>
              <a:rPr lang="ja-JP" altLang="en-US" sz="1400" dirty="0" smtClean="0"/>
              <a:t>おいて</a:t>
            </a:r>
            <a:r>
              <a:rPr lang="ja-JP" altLang="en-US" sz="1400" dirty="0"/>
              <a:t>その</a:t>
            </a:r>
            <a:r>
              <a:rPr lang="ja-JP" altLang="en-US" sz="1400" dirty="0" smtClean="0"/>
              <a:t>契約</a:t>
            </a:r>
            <a:r>
              <a:rPr lang="ja-JP" altLang="en-US" sz="1400" dirty="0"/>
              <a:t>を</a:t>
            </a:r>
            <a:r>
              <a:rPr lang="ja-JP" altLang="en-US" sz="1400" dirty="0" smtClean="0"/>
              <a:t>解除した</a:t>
            </a:r>
            <a:r>
              <a:rPr lang="ja-JP" altLang="en-US" sz="1400" dirty="0"/>
              <a:t>場合に支払われることとなる解約返戻金の</a:t>
            </a:r>
            <a:r>
              <a:rPr lang="ja-JP" altLang="en-US" sz="1400" dirty="0" smtClean="0"/>
              <a:t>額に</a:t>
            </a:r>
            <a:r>
              <a:rPr lang="ja-JP" altLang="en-US" sz="1400" dirty="0"/>
              <a:t>より評価</a:t>
            </a:r>
            <a:r>
              <a:rPr lang="ja-JP" altLang="en-US" sz="1400" dirty="0" smtClean="0"/>
              <a:t>する（所得税基本通達</a:t>
            </a:r>
            <a:r>
              <a:rPr lang="en-US" altLang="ja-JP" sz="1400" dirty="0" smtClean="0"/>
              <a:t>36-37</a:t>
            </a:r>
            <a:r>
              <a:rPr lang="ja-JP" altLang="en-US" sz="1400" dirty="0" smtClean="0"/>
              <a:t>）。</a:t>
            </a:r>
            <a:endParaRPr lang="en-US" altLang="ja-JP" sz="1400" dirty="0" smtClean="0"/>
          </a:p>
          <a:p>
            <a:endParaRPr lang="en-US" altLang="ja-JP" sz="1400" dirty="0" smtClean="0"/>
          </a:p>
          <a:p>
            <a:r>
              <a:rPr lang="ja-JP" altLang="en-US" sz="1400" dirty="0" smtClean="0"/>
              <a:t>離婚時の財産分与は、もらう側には課税関係は発生せず、わたす側に課税関係が発生する（最高裁）。</a:t>
            </a:r>
            <a:endParaRPr kumimoji="1" lang="ja-JP" altLang="en-US" sz="1400" dirty="0"/>
          </a:p>
        </p:txBody>
      </p:sp>
      <p:cxnSp>
        <p:nvCxnSpPr>
          <p:cNvPr id="43" name="直線コネクタ 42"/>
          <p:cNvCxnSpPr/>
          <p:nvPr/>
        </p:nvCxnSpPr>
        <p:spPr>
          <a:xfrm>
            <a:off x="5166803" y="2938509"/>
            <a:ext cx="48827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281705" y="1260629"/>
            <a:ext cx="7457243" cy="338554"/>
          </a:xfrm>
          <a:prstGeom prst="rect">
            <a:avLst/>
          </a:prstGeom>
          <a:noFill/>
        </p:spPr>
        <p:txBody>
          <a:bodyPr wrap="square" rtlCol="0">
            <a:spAutoFit/>
          </a:bodyPr>
          <a:lstStyle/>
          <a:p>
            <a:r>
              <a:rPr lang="ja-JP" altLang="en-US" u="sng" dirty="0" smtClean="0"/>
              <a:t>財産を“わたす側“と、“もらう側”の課税関係</a:t>
            </a:r>
            <a:endParaRPr kumimoji="1" lang="en-US" altLang="ja-JP" u="sng" dirty="0" smtClean="0"/>
          </a:p>
        </p:txBody>
      </p:sp>
    </p:spTree>
    <p:extLst>
      <p:ext uri="{BB962C8B-B14F-4D97-AF65-F5344CB8AC3E}">
        <p14:creationId xmlns:p14="http://schemas.microsoft.com/office/powerpoint/2010/main" val="1609773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gray">
          <a:xfrm>
            <a:off x="52114" y="543520"/>
            <a:ext cx="618978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1043" tIns="40522" rIns="81043" bIns="40522" anchor="ctr"/>
          <a:lstStyle/>
          <a:p>
            <a:pPr eaLnBrk="1" hangingPunct="1"/>
            <a:r>
              <a:rPr lang="en-US" altLang="ja-JP" sz="1800" b="1" dirty="0">
                <a:latin typeface="Times New Roman" pitchFamily="18" charset="0"/>
                <a:ea typeface="ＭＳ Ｐゴシック" pitchFamily="50" charset="-128"/>
              </a:rPr>
              <a:t>Ⅰ</a:t>
            </a:r>
            <a:r>
              <a:rPr lang="en-US" altLang="ja-JP" sz="1800" b="1" dirty="0" smtClean="0">
                <a:latin typeface="Times New Roman" pitchFamily="18" charset="0"/>
                <a:ea typeface="ＭＳ Ｐゴシック" pitchFamily="50" charset="-128"/>
              </a:rPr>
              <a:t>. </a:t>
            </a:r>
            <a:r>
              <a:rPr lang="ja-JP" altLang="en-US" sz="1800" b="1" dirty="0" smtClean="0">
                <a:latin typeface="Times New Roman" pitchFamily="18" charset="0"/>
                <a:ea typeface="ＭＳ Ｐゴシック" pitchFamily="50" charset="-128"/>
              </a:rPr>
              <a:t>相続税・贈与税の基礎知識</a:t>
            </a:r>
            <a:r>
              <a:rPr lang="ja-JP" altLang="en-US" sz="1800" b="1" dirty="0">
                <a:latin typeface="Times New Roman" pitchFamily="18" charset="0"/>
                <a:ea typeface="ＭＳ Ｐゴシック" pitchFamily="50" charset="-128"/>
              </a:rPr>
              <a:t>　</a:t>
            </a:r>
          </a:p>
        </p:txBody>
      </p:sp>
      <p:graphicFrame>
        <p:nvGraphicFramePr>
          <p:cNvPr id="6" name="表 5"/>
          <p:cNvGraphicFramePr>
            <a:graphicFrameLocks noGrp="1"/>
          </p:cNvGraphicFramePr>
          <p:nvPr>
            <p:extLst>
              <p:ext uri="{D42A27DB-BD31-4B8C-83A1-F6EECF244321}">
                <p14:modId xmlns:p14="http://schemas.microsoft.com/office/powerpoint/2010/main" val="1820044557"/>
              </p:ext>
            </p:extLst>
          </p:nvPr>
        </p:nvGraphicFramePr>
        <p:xfrm>
          <a:off x="443878" y="1663179"/>
          <a:ext cx="8504813" cy="3429537"/>
        </p:xfrm>
        <a:graphic>
          <a:graphicData uri="http://schemas.openxmlformats.org/drawingml/2006/table">
            <a:tbl>
              <a:tblPr>
                <a:tableStyleId>{5C22544A-7EE6-4342-B048-85BDC9FD1C3A}</a:tableStyleId>
              </a:tblPr>
              <a:tblGrid>
                <a:gridCol w="1306323"/>
                <a:gridCol w="348747"/>
                <a:gridCol w="450532"/>
                <a:gridCol w="2092856"/>
                <a:gridCol w="4306355"/>
              </a:tblGrid>
              <a:tr h="816745">
                <a:tc>
                  <a:txBody>
                    <a:bodyPr/>
                    <a:lstStyle/>
                    <a:p>
                      <a:pPr algn="ctr"/>
                      <a:endParaRPr kumimoji="1" lang="en-US" altLang="ja-JP" sz="1400" b="1" i="0" dirty="0" smtClean="0">
                        <a:solidFill>
                          <a:schemeClr val="tx1"/>
                        </a:solidFill>
                      </a:endParaRPr>
                    </a:p>
                  </a:txBody>
                  <a:tcPr anchor="ctr">
                    <a:lnB w="9525" cap="flat" cmpd="sng" algn="ctr">
                      <a:solidFill>
                        <a:schemeClr val="bg1"/>
                      </a:solidFill>
                      <a:prstDash val="solid"/>
                      <a:round/>
                      <a:headEnd type="none" w="med" len="med"/>
                      <a:tailEnd type="none" w="med" len="med"/>
                    </a:lnB>
                    <a:solidFill>
                      <a:schemeClr val="bg1"/>
                    </a:solidFill>
                  </a:tcPr>
                </a:tc>
                <a:tc>
                  <a:txBody>
                    <a:bodyPr/>
                    <a:lstStyle/>
                    <a:p>
                      <a:pPr algn="ctr"/>
                      <a:endParaRPr kumimoji="1" lang="ja-JP" altLang="en-US" sz="1400" b="1" i="0" dirty="0">
                        <a:solidFill>
                          <a:schemeClr val="tx1"/>
                        </a:solidFill>
                      </a:endParaRPr>
                    </a:p>
                  </a:txBody>
                  <a:tcPr anchor="ctr">
                    <a:lnR w="12700" cap="flat" cmpd="sng" algn="ctr">
                      <a:solidFill>
                        <a:schemeClr val="bg1">
                          <a:lumMod val="65000"/>
                        </a:schemeClr>
                      </a:solidFill>
                      <a:prstDash val="solid"/>
                      <a:round/>
                      <a:headEnd type="none" w="med" len="med"/>
                      <a:tailEnd type="none" w="med" len="med"/>
                    </a:lnR>
                    <a:lnB w="9525" cap="flat" cmpd="sng" algn="ctr">
                      <a:solidFill>
                        <a:schemeClr val="bg1"/>
                      </a:solidFill>
                      <a:prstDash val="solid"/>
                      <a:round/>
                      <a:headEnd type="none" w="med" len="med"/>
                      <a:tailEnd type="none" w="med" len="med"/>
                    </a:lnB>
                    <a:solidFill>
                      <a:schemeClr val="bg1"/>
                    </a:solidFill>
                  </a:tcPr>
                </a:tc>
                <a:tc gridSpan="2">
                  <a:txBody>
                    <a:bodyPr/>
                    <a:lstStyle/>
                    <a:p>
                      <a:pPr algn="ctr"/>
                      <a:r>
                        <a:rPr kumimoji="1" lang="ja-JP" altLang="en-US" sz="1400" b="1" i="0" dirty="0" smtClean="0">
                          <a:solidFill>
                            <a:schemeClr val="tx1"/>
                          </a:solidFill>
                        </a:rPr>
                        <a:t>一定の教育資金</a:t>
                      </a:r>
                      <a:endParaRPr kumimoji="1" lang="ja-JP" altLang="en-US" sz="1400" b="1" i="0" dirty="0">
                        <a:solidFill>
                          <a:schemeClr val="tx1"/>
                        </a:solidFill>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CC"/>
                    </a:solidFill>
                  </a:tcPr>
                </a:tc>
                <a:tc hMerge="1">
                  <a:txBody>
                    <a:bodyPr/>
                    <a:lstStyle/>
                    <a:p>
                      <a:endParaRPr kumimoji="1" lang="ja-JP" altLang="en-US"/>
                    </a:p>
                  </a:txBody>
                  <a:tcPr/>
                </a:tc>
                <a:tc>
                  <a:txBody>
                    <a:bodyPr/>
                    <a:lstStyle/>
                    <a:p>
                      <a:pPr algn="l"/>
                      <a:r>
                        <a:rPr kumimoji="1" lang="en-US" altLang="ja-JP" sz="1400" b="1" i="0" dirty="0" smtClean="0">
                          <a:solidFill>
                            <a:schemeClr val="tx1"/>
                          </a:solidFill>
                        </a:rPr>
                        <a:t>【</a:t>
                      </a:r>
                      <a:r>
                        <a:rPr kumimoji="1" lang="ja-JP" altLang="en-US" sz="1400" b="1" i="0" dirty="0" smtClean="0">
                          <a:solidFill>
                            <a:schemeClr val="tx1"/>
                          </a:solidFill>
                        </a:rPr>
                        <a:t>教育資金の一括贈与時の非課税</a:t>
                      </a:r>
                      <a:r>
                        <a:rPr kumimoji="1" lang="en-US" altLang="ja-JP" sz="1400" b="1" i="0" dirty="0" smtClean="0">
                          <a:solidFill>
                            <a:schemeClr val="tx1"/>
                          </a:solidFill>
                        </a:rPr>
                        <a:t>】</a:t>
                      </a:r>
                      <a:r>
                        <a:rPr kumimoji="1" lang="ja-JP" altLang="en-US" sz="1400" b="0" i="0" dirty="0" smtClean="0">
                          <a:solidFill>
                            <a:schemeClr val="tx1"/>
                          </a:solidFill>
                        </a:rPr>
                        <a:t>（</a:t>
                      </a:r>
                      <a:r>
                        <a:rPr kumimoji="1" lang="ja-JP" altLang="en-US" sz="1400" b="0" i="0" dirty="0" smtClean="0">
                          <a:solidFill>
                            <a:srgbClr val="FF0000"/>
                          </a:solidFill>
                        </a:rPr>
                        <a:t>平成２７年末迄</a:t>
                      </a:r>
                      <a:r>
                        <a:rPr kumimoji="1" lang="ja-JP" altLang="en-US" sz="1400" b="0" i="0" dirty="0" smtClean="0">
                          <a:solidFill>
                            <a:schemeClr val="tx1"/>
                          </a:solidFill>
                        </a:rPr>
                        <a:t>）</a:t>
                      </a:r>
                      <a:endParaRPr kumimoji="1" lang="en-US" altLang="ja-JP" sz="1400" b="0" i="0" dirty="0" smtClean="0">
                        <a:solidFill>
                          <a:schemeClr val="tx1"/>
                        </a:solidFill>
                      </a:endParaRPr>
                    </a:p>
                    <a:p>
                      <a:pPr algn="l"/>
                      <a:r>
                        <a:rPr kumimoji="1" lang="ja-JP" altLang="en-US" sz="1400" b="1" i="0" dirty="0" smtClean="0">
                          <a:solidFill>
                            <a:schemeClr val="tx1"/>
                          </a:solidFill>
                        </a:rPr>
                        <a:t>　</a:t>
                      </a:r>
                      <a:r>
                        <a:rPr kumimoji="1" lang="ja-JP" altLang="en-US" sz="1400" b="0" i="0" dirty="0" smtClean="0">
                          <a:solidFill>
                            <a:schemeClr val="tx1"/>
                          </a:solidFill>
                        </a:rPr>
                        <a:t>金融機関等での手続により</a:t>
                      </a:r>
                      <a:r>
                        <a:rPr kumimoji="1" lang="ja-JP" altLang="en-US" sz="1400" b="1" i="0" dirty="0" smtClean="0">
                          <a:solidFill>
                            <a:srgbClr val="FF0000"/>
                          </a:solidFill>
                        </a:rPr>
                        <a:t>１</a:t>
                      </a:r>
                      <a:r>
                        <a:rPr kumimoji="1" lang="en-US" altLang="ja-JP" sz="1400" b="1" i="0" dirty="0" smtClean="0">
                          <a:solidFill>
                            <a:srgbClr val="FF0000"/>
                          </a:solidFill>
                        </a:rPr>
                        <a:t>,</a:t>
                      </a:r>
                      <a:r>
                        <a:rPr kumimoji="1" lang="ja-JP" altLang="en-US" sz="1400" b="1" i="0" dirty="0" smtClean="0">
                          <a:solidFill>
                            <a:srgbClr val="FF0000"/>
                          </a:solidFill>
                        </a:rPr>
                        <a:t>５００万円</a:t>
                      </a:r>
                      <a:r>
                        <a:rPr kumimoji="1" lang="ja-JP" altLang="en-US" sz="1400" b="0" i="0" dirty="0" smtClean="0">
                          <a:solidFill>
                            <a:schemeClr val="tx1"/>
                          </a:solidFill>
                        </a:rPr>
                        <a:t>まで非課税</a:t>
                      </a:r>
                      <a:endParaRPr kumimoji="1" lang="en-US" altLang="ja-JP" sz="1400" b="0" i="0" dirty="0" smtClean="0">
                        <a:solidFill>
                          <a:schemeClr val="tx1"/>
                        </a:solidFill>
                      </a:endParaRPr>
                    </a:p>
                    <a:p>
                      <a:pPr algn="l"/>
                      <a:r>
                        <a:rPr kumimoji="1" lang="ja-JP" altLang="en-US" sz="1400" b="0" i="0" dirty="0" smtClean="0">
                          <a:solidFill>
                            <a:schemeClr val="tx1"/>
                          </a:solidFill>
                        </a:rPr>
                        <a:t>　残額と目的外使用分等は契約終了時に贈与税課税</a:t>
                      </a:r>
                      <a:endParaRPr kumimoji="1" lang="en-US" altLang="ja-JP" sz="1400" b="0" i="0" dirty="0" smtClean="0">
                        <a:solidFill>
                          <a:schemeClr val="tx1"/>
                        </a:solidFill>
                      </a:endParaRPr>
                    </a:p>
                  </a:txBody>
                  <a:tcPr>
                    <a:lnL w="12700" cap="flat" cmpd="sng" algn="ctr">
                      <a:solidFill>
                        <a:schemeClr val="bg1">
                          <a:lumMod val="65000"/>
                        </a:schemeClr>
                      </a:solidFill>
                      <a:prstDash val="solid"/>
                      <a:round/>
                      <a:headEnd type="none" w="med" len="med"/>
                      <a:tailEnd type="none" w="med" len="med"/>
                    </a:lnL>
                    <a:lnB w="9525" cap="flat" cmpd="sng" algn="ctr">
                      <a:solidFill>
                        <a:schemeClr val="bg1"/>
                      </a:solidFill>
                      <a:prstDash val="solid"/>
                      <a:round/>
                      <a:headEnd type="none" w="med" len="med"/>
                      <a:tailEnd type="none" w="med" len="med"/>
                    </a:lnB>
                    <a:solidFill>
                      <a:schemeClr val="bg1"/>
                    </a:solidFill>
                  </a:tcPr>
                </a:tc>
              </a:tr>
              <a:tr h="200401">
                <a:tc rowSpan="6">
                  <a:txBody>
                    <a:bodyPr/>
                    <a:lstStyle/>
                    <a:p>
                      <a:pPr algn="ctr"/>
                      <a:r>
                        <a:rPr kumimoji="1" lang="ja-JP" altLang="en-US" sz="1400" b="1" i="0" dirty="0" smtClean="0">
                          <a:solidFill>
                            <a:schemeClr val="tx1"/>
                          </a:solidFill>
                        </a:rPr>
                        <a:t>１（暦）年間の</a:t>
                      </a:r>
                      <a:endParaRPr kumimoji="1" lang="en-US" altLang="ja-JP" sz="1400" b="1" i="0" dirty="0" smtClean="0">
                        <a:solidFill>
                          <a:schemeClr val="tx1"/>
                        </a:solidFill>
                      </a:endParaRPr>
                    </a:p>
                    <a:p>
                      <a:pPr algn="ctr"/>
                      <a:r>
                        <a:rPr kumimoji="1" lang="ja-JP" altLang="en-US" sz="1400" b="1" i="0" dirty="0" smtClean="0">
                          <a:solidFill>
                            <a:schemeClr val="tx1"/>
                          </a:solidFill>
                        </a:rPr>
                        <a:t>贈与財産総額</a:t>
                      </a:r>
                      <a:endParaRPr kumimoji="1" lang="en-US" altLang="ja-JP" sz="1400" b="1" i="0" dirty="0" smtClean="0">
                        <a:solidFill>
                          <a:schemeClr val="tx1"/>
                        </a:solidFill>
                      </a:endParaRPr>
                    </a:p>
                  </a:txBody>
                  <a:tcPr anchor="ctr">
                    <a:lnT w="9525" cap="flat" cmpd="sng" algn="ctr">
                      <a:solidFill>
                        <a:schemeClr val="bg1"/>
                      </a:solidFill>
                      <a:prstDash val="solid"/>
                      <a:round/>
                      <a:headEnd type="none" w="med" len="med"/>
                      <a:tailEnd type="none" w="med" len="med"/>
                    </a:lnT>
                    <a:solidFill>
                      <a:srgbClr val="92D050"/>
                    </a:solidFill>
                  </a:tcPr>
                </a:tc>
                <a:tc gridSpan="2">
                  <a:txBody>
                    <a:bodyPr/>
                    <a:lstStyle/>
                    <a:p>
                      <a:pPr algn="ctr"/>
                      <a:endParaRPr kumimoji="1" lang="ja-JP" altLang="en-US" sz="1400" b="1" i="0" dirty="0">
                        <a:solidFill>
                          <a:schemeClr val="tx1"/>
                        </a:solidFill>
                      </a:endParaRPr>
                    </a:p>
                  </a:txBody>
                  <a:tcPr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endParaRPr kumimoji="1" lang="ja-JP" altLang="en-US" sz="1400" b="1" i="0" dirty="0">
                        <a:solidFill>
                          <a:schemeClr val="tx1"/>
                        </a:solidFill>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400" b="1" i="0" dirty="0">
                        <a:solidFill>
                          <a:schemeClr val="tx1"/>
                        </a:solidFill>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r>
              <a:tr h="472373">
                <a:tc vMerge="1">
                  <a:txBody>
                    <a:bodyPr/>
                    <a:lstStyle/>
                    <a:p>
                      <a:endParaRPr kumimoji="1" lang="ja-JP" altLang="en-US"/>
                    </a:p>
                  </a:txBody>
                  <a:tcPr/>
                </a:tc>
                <a:tc>
                  <a:txBody>
                    <a:bodyPr/>
                    <a:lstStyle/>
                    <a:p>
                      <a:pPr algn="ctr"/>
                      <a:endParaRPr kumimoji="1" lang="ja-JP" altLang="en-US" sz="1400" b="1" i="0" dirty="0">
                        <a:solidFill>
                          <a:schemeClr val="tx1"/>
                        </a:solidFill>
                      </a:endParaRPr>
                    </a:p>
                  </a:txBody>
                  <a:tcPr anchor="ctr">
                    <a:lnR w="12700" cap="flat" cmpd="sng" algn="ctr">
                      <a:solidFill>
                        <a:schemeClr val="bg1">
                          <a:lumMod val="65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rowSpan="2" gridSpan="2">
                  <a:txBody>
                    <a:bodyPr/>
                    <a:lstStyle/>
                    <a:p>
                      <a:pPr algn="ctr"/>
                      <a:r>
                        <a:rPr kumimoji="1" lang="ja-JP" altLang="en-US" sz="1400" b="1" i="0" dirty="0" smtClean="0">
                          <a:solidFill>
                            <a:schemeClr val="tx1"/>
                          </a:solidFill>
                        </a:rPr>
                        <a:t>一定の贈与財産</a:t>
                      </a:r>
                      <a:endParaRPr kumimoji="1" lang="ja-JP" altLang="en-US" sz="1400" b="1" i="0" dirty="0">
                        <a:solidFill>
                          <a:schemeClr val="tx1"/>
                        </a:solidFill>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CC"/>
                    </a:solidFill>
                  </a:tcPr>
                </a:tc>
                <a:tc rowSpan="2" hMerge="1">
                  <a:txBody>
                    <a:bodyPr/>
                    <a:lstStyle/>
                    <a:p>
                      <a:pPr algn="ctr"/>
                      <a:endParaRPr kumimoji="1" lang="ja-JP" altLang="en-US" sz="1400" b="1" i="0" dirty="0">
                        <a:solidFill>
                          <a:schemeClr val="tx1"/>
                        </a:solidFill>
                      </a:endParaRPr>
                    </a:p>
                  </a:txBody>
                  <a:tcPr anchor="ctr">
                    <a:lnL w="9525" cap="flat" cmpd="sng" algn="ctr">
                      <a:solidFill>
                        <a:schemeClr val="bg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rowSpan="2">
                  <a:txBody>
                    <a:bodyPr/>
                    <a:lstStyle/>
                    <a:p>
                      <a:pPr algn="l"/>
                      <a:r>
                        <a:rPr kumimoji="1" lang="en-US" altLang="ja-JP" sz="1400" b="1" i="0" dirty="0" smtClean="0">
                          <a:solidFill>
                            <a:schemeClr val="tx1"/>
                          </a:solidFill>
                        </a:rPr>
                        <a:t>【</a:t>
                      </a:r>
                      <a:r>
                        <a:rPr kumimoji="1" lang="ja-JP" altLang="en-US" sz="1400" b="1" i="0" dirty="0" smtClean="0">
                          <a:solidFill>
                            <a:schemeClr val="tx1"/>
                          </a:solidFill>
                        </a:rPr>
                        <a:t>相続時精算課税</a:t>
                      </a:r>
                      <a:r>
                        <a:rPr kumimoji="1" lang="en-US" altLang="ja-JP" sz="1400" b="1" i="0" dirty="0" smtClean="0">
                          <a:solidFill>
                            <a:schemeClr val="tx1"/>
                          </a:solidFill>
                        </a:rPr>
                        <a:t>】</a:t>
                      </a:r>
                    </a:p>
                    <a:p>
                      <a:pPr algn="l"/>
                      <a:r>
                        <a:rPr kumimoji="1" lang="ja-JP" altLang="en-US" sz="1400" b="1" i="0" dirty="0" smtClean="0">
                          <a:solidFill>
                            <a:schemeClr val="tx1"/>
                          </a:solidFill>
                        </a:rPr>
                        <a:t>　</a:t>
                      </a:r>
                      <a:r>
                        <a:rPr kumimoji="1" lang="ja-JP" altLang="en-US" sz="1400" b="0" i="0" dirty="0" smtClean="0">
                          <a:solidFill>
                            <a:schemeClr val="tx1"/>
                          </a:solidFill>
                        </a:rPr>
                        <a:t>６５歳以上の親から２０歳以上の子等への贈与につき　　</a:t>
                      </a:r>
                      <a:endParaRPr kumimoji="1" lang="en-US" altLang="ja-JP" sz="1400" b="0" i="0" dirty="0" smtClean="0">
                        <a:solidFill>
                          <a:schemeClr val="tx1"/>
                        </a:solidFill>
                      </a:endParaRPr>
                    </a:p>
                    <a:p>
                      <a:pPr algn="l"/>
                      <a:r>
                        <a:rPr kumimoji="1" lang="ja-JP" altLang="en-US" sz="1400" b="0" i="0" dirty="0" smtClean="0">
                          <a:solidFill>
                            <a:schemeClr val="tx1"/>
                          </a:solidFill>
                        </a:rPr>
                        <a:t>　贈与者ごとに</a:t>
                      </a:r>
                      <a:r>
                        <a:rPr kumimoji="1" lang="ja-JP" altLang="en-US" sz="1400" b="1" i="0" dirty="0" smtClean="0">
                          <a:solidFill>
                            <a:srgbClr val="FF0000"/>
                          </a:solidFill>
                        </a:rPr>
                        <a:t>累計２</a:t>
                      </a:r>
                      <a:r>
                        <a:rPr kumimoji="1" lang="en-US" altLang="ja-JP" sz="1400" b="1" i="0" dirty="0" smtClean="0">
                          <a:solidFill>
                            <a:srgbClr val="FF0000"/>
                          </a:solidFill>
                        </a:rPr>
                        <a:t>,</a:t>
                      </a:r>
                      <a:r>
                        <a:rPr kumimoji="1" lang="ja-JP" altLang="en-US" sz="1400" b="1" i="0" dirty="0" smtClean="0">
                          <a:solidFill>
                            <a:srgbClr val="FF0000"/>
                          </a:solidFill>
                        </a:rPr>
                        <a:t>５００万円</a:t>
                      </a:r>
                      <a:r>
                        <a:rPr kumimoji="1" lang="ja-JP" altLang="en-US" sz="1400" b="0" i="0" dirty="0" smtClean="0">
                          <a:solidFill>
                            <a:schemeClr val="tx1"/>
                          </a:solidFill>
                        </a:rPr>
                        <a:t>の特別控除の選択　</a:t>
                      </a:r>
                      <a:endParaRPr kumimoji="1" lang="ja-JP" altLang="en-US" sz="1400" b="0" i="0" dirty="0">
                        <a:solidFill>
                          <a:schemeClr val="tx1"/>
                        </a:solidFill>
                      </a:endParaRPr>
                    </a:p>
                  </a:txBody>
                  <a:tcPr>
                    <a:lnL w="12700" cap="flat" cmpd="sng" algn="ctr">
                      <a:solidFill>
                        <a:schemeClr val="bg1">
                          <a:lumMod val="65000"/>
                        </a:schemeClr>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r>
              <a:tr h="128554">
                <a:tc vMerge="1">
                  <a:txBody>
                    <a:bodyPr/>
                    <a:lstStyle/>
                    <a:p>
                      <a:pPr algn="ctr"/>
                      <a:endParaRPr kumimoji="1" lang="en-US" altLang="ja-JP" sz="1400" b="1" i="0" dirty="0" smtClean="0">
                        <a:solidFill>
                          <a:schemeClr val="tx1"/>
                        </a:solidFill>
                      </a:endParaRPr>
                    </a:p>
                  </a:txBody>
                  <a:tcPr anchor="ctr">
                    <a:solidFill>
                      <a:schemeClr val="accent3"/>
                    </a:solidFill>
                  </a:tcPr>
                </a:tc>
                <a:tc>
                  <a:txBody>
                    <a:bodyPr/>
                    <a:lstStyle/>
                    <a:p>
                      <a:endParaRPr kumimoji="1" lang="ja-JP" altLang="en-US" dirty="0"/>
                    </a:p>
                  </a:txBody>
                  <a:tcPr anchor="ctr">
                    <a:lnR w="12700" cap="flat" cmpd="sng" algn="ctr">
                      <a:solidFill>
                        <a:schemeClr val="bg1">
                          <a:lumMod val="65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r>
              <a:tr h="453859">
                <a:tc vMerge="1">
                  <a:txBody>
                    <a:bodyPr/>
                    <a:lstStyle/>
                    <a:p>
                      <a:endParaRPr kumimoji="1" lang="ja-JP" altLang="en-US"/>
                    </a:p>
                  </a:txBody>
                  <a:tcPr/>
                </a:tc>
                <a:tc gridSpan="3">
                  <a:txBody>
                    <a:bodyPr/>
                    <a:lstStyle/>
                    <a:p>
                      <a:endParaRPr kumimoji="1" lang="ja-JP" altLang="en-US" dirty="0">
                        <a:solidFill>
                          <a:schemeClr val="tx1"/>
                        </a:solidFill>
                      </a:endParaRPr>
                    </a:p>
                  </a:txBody>
                  <a:tcPr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a:txBody>
                    <a:bodyPr/>
                    <a:lstStyle/>
                    <a:p>
                      <a:pPr algn="ctr"/>
                      <a:endParaRPr kumimoji="1" lang="ja-JP" altLang="en-US" sz="1400" b="1" i="0" dirty="0">
                        <a:solidFill>
                          <a:schemeClr val="tx1"/>
                        </a:solidFill>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r>
              <a:tr h="711200">
                <a:tc vMerge="1">
                  <a:txBody>
                    <a:bodyPr/>
                    <a:lstStyle/>
                    <a:p>
                      <a:endParaRPr kumimoji="1" lang="ja-JP" altLang="en-US"/>
                    </a:p>
                  </a:txBody>
                  <a:tcPr/>
                </a:tc>
                <a:tc>
                  <a:txBody>
                    <a:bodyPr/>
                    <a:lstStyle/>
                    <a:p>
                      <a:pPr algn="ctr"/>
                      <a:endParaRPr kumimoji="1" lang="ja-JP" altLang="en-US" sz="1400" b="1" i="0" dirty="0">
                        <a:solidFill>
                          <a:schemeClr val="tx1"/>
                        </a:solidFill>
                      </a:endParaRPr>
                    </a:p>
                  </a:txBody>
                  <a:tcPr anchor="ctr">
                    <a:lnR w="12700" cap="flat" cmpd="sng" algn="ctr">
                      <a:solidFill>
                        <a:schemeClr val="bg1">
                          <a:lumMod val="65000"/>
                        </a:schemeClr>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gridSpan="2">
                  <a:txBody>
                    <a:bodyPr/>
                    <a:lstStyle/>
                    <a:p>
                      <a:pPr algn="ctr"/>
                      <a:r>
                        <a:rPr kumimoji="1" lang="ja-JP" altLang="en-US" sz="1400" b="1" dirty="0" smtClean="0">
                          <a:solidFill>
                            <a:schemeClr val="tx1"/>
                          </a:solidFill>
                          <a:latin typeface="+mj-ea"/>
                          <a:ea typeface="+mj-ea"/>
                        </a:rPr>
                        <a:t>基礎控除後の課税価格</a:t>
                      </a:r>
                      <a:endParaRPr kumimoji="1" lang="ja-JP" altLang="en-US" sz="1400" b="1" dirty="0">
                        <a:solidFill>
                          <a:schemeClr val="tx1"/>
                        </a:solidFill>
                        <a:latin typeface="+mj-ea"/>
                        <a:ea typeface="+mj-ea"/>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CC"/>
                    </a:solidFill>
                  </a:tcPr>
                </a:tc>
                <a:tc hMerge="1">
                  <a:txBody>
                    <a:bodyPr/>
                    <a:lstStyle/>
                    <a:p>
                      <a:endParaRPr kumimoji="1" lang="ja-JP" altLang="en-US"/>
                    </a:p>
                  </a:txBody>
                  <a:tcPr/>
                </a:tc>
                <a:tc rowSpan="2">
                  <a:txBody>
                    <a:bodyPr/>
                    <a:lstStyle/>
                    <a:p>
                      <a:pPr algn="l"/>
                      <a:r>
                        <a:rPr kumimoji="1" lang="en-US" altLang="ja-JP" sz="1400" b="1" i="0" dirty="0" smtClean="0">
                          <a:solidFill>
                            <a:schemeClr val="tx1"/>
                          </a:solidFill>
                        </a:rPr>
                        <a:t>【</a:t>
                      </a:r>
                      <a:r>
                        <a:rPr kumimoji="1" lang="ja-JP" altLang="en-US" sz="1400" b="1" i="0" dirty="0" smtClean="0">
                          <a:solidFill>
                            <a:schemeClr val="tx1"/>
                          </a:solidFill>
                        </a:rPr>
                        <a:t>暦年課税（通常の贈与税）</a:t>
                      </a:r>
                      <a:r>
                        <a:rPr kumimoji="1" lang="en-US" altLang="ja-JP" sz="1400" b="1" i="0" dirty="0" smtClean="0">
                          <a:solidFill>
                            <a:schemeClr val="tx1"/>
                          </a:solidFill>
                        </a:rPr>
                        <a:t>】</a:t>
                      </a:r>
                    </a:p>
                    <a:p>
                      <a:pPr algn="l"/>
                      <a:r>
                        <a:rPr kumimoji="1" lang="ja-JP" altLang="en-US" sz="1400" b="0" i="0" dirty="0" smtClean="0">
                          <a:solidFill>
                            <a:schemeClr val="tx1"/>
                          </a:solidFill>
                        </a:rPr>
                        <a:t>　（贈与財産の額－基礎控除額）</a:t>
                      </a:r>
                      <a:r>
                        <a:rPr kumimoji="1" lang="en-US" altLang="ja-JP" sz="1400" b="0" i="0" dirty="0" smtClean="0">
                          <a:solidFill>
                            <a:schemeClr val="tx1"/>
                          </a:solidFill>
                        </a:rPr>
                        <a:t>×</a:t>
                      </a:r>
                      <a:r>
                        <a:rPr kumimoji="1" lang="ja-JP" altLang="en-US" sz="1400" b="0" i="0" dirty="0" smtClean="0">
                          <a:solidFill>
                            <a:schemeClr val="tx1"/>
                          </a:solidFill>
                        </a:rPr>
                        <a:t>速算表による税率</a:t>
                      </a:r>
                      <a:endParaRPr kumimoji="1" lang="en-US" altLang="ja-JP" sz="1400" b="0" i="0" dirty="0" smtClean="0">
                        <a:solidFill>
                          <a:schemeClr val="tx1"/>
                        </a:solidFill>
                      </a:endParaRPr>
                    </a:p>
                    <a:p>
                      <a:pPr algn="l"/>
                      <a:r>
                        <a:rPr kumimoji="1" lang="ja-JP" altLang="en-US" sz="1400" b="0" i="0" dirty="0" smtClean="0">
                          <a:solidFill>
                            <a:schemeClr val="tx1"/>
                          </a:solidFill>
                        </a:rPr>
                        <a:t>　　　＝　贈与税</a:t>
                      </a:r>
                      <a:endParaRPr kumimoji="1" lang="ja-JP" altLang="en-US" sz="1400" b="0" i="0" dirty="0">
                        <a:solidFill>
                          <a:schemeClr val="tx1"/>
                        </a:solidFill>
                      </a:endParaRPr>
                    </a:p>
                  </a:txBody>
                  <a:tcPr>
                    <a:lnL w="12700" cap="flat" cmpd="sng" algn="ctr">
                      <a:solidFill>
                        <a:schemeClr val="bg1">
                          <a:lumMod val="65000"/>
                        </a:schemeClr>
                      </a:solidFill>
                      <a:prstDash val="solid"/>
                      <a:round/>
                      <a:headEnd type="none" w="med" len="med"/>
                      <a:tailEnd type="none" w="med" len="med"/>
                    </a:lnL>
                    <a:lnT w="9525" cap="flat" cmpd="sng" algn="ctr">
                      <a:solidFill>
                        <a:schemeClr val="bg1"/>
                      </a:solidFill>
                      <a:prstDash val="solid"/>
                      <a:round/>
                      <a:headEnd type="none" w="med" len="med"/>
                      <a:tailEnd type="none" w="med" len="med"/>
                    </a:lnT>
                    <a:solidFill>
                      <a:schemeClr val="bg1"/>
                    </a:solidFill>
                  </a:tcPr>
                </a:tc>
              </a:tr>
              <a:tr h="159146">
                <a:tc vMerge="1">
                  <a:txBody>
                    <a:bodyPr/>
                    <a:lstStyle/>
                    <a:p>
                      <a:endParaRPr kumimoji="1" lang="ja-JP" altLang="en-US"/>
                    </a:p>
                  </a:txBody>
                  <a:tcPr/>
                </a:tc>
                <a:tc>
                  <a:txBody>
                    <a:bodyPr/>
                    <a:lstStyle/>
                    <a:p>
                      <a:pPr algn="ctr"/>
                      <a:endParaRPr kumimoji="1" lang="ja-JP" altLang="en-US" sz="1400" b="1" i="0" dirty="0">
                        <a:solidFill>
                          <a:schemeClr val="tx1"/>
                        </a:solidFill>
                      </a:endParaRPr>
                    </a:p>
                  </a:txBody>
                  <a:tcPr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solidFill>
                      <a:schemeClr val="bg1"/>
                    </a:solidFill>
                  </a:tcPr>
                </a:tc>
                <a:tc gridSpan="2">
                  <a:txBody>
                    <a:bodyPr/>
                    <a:lstStyle/>
                    <a:p>
                      <a:pPr algn="ctr"/>
                      <a:r>
                        <a:rPr kumimoji="1" lang="ja-JP" altLang="en-US" dirty="0" smtClean="0">
                          <a:solidFill>
                            <a:schemeClr val="tx1"/>
                          </a:solidFill>
                        </a:rPr>
                        <a:t>基礎控除額（１１０万円）</a:t>
                      </a:r>
                      <a:endParaRPr kumimoji="1" lang="en-US" altLang="ja-JP" dirty="0" smtClean="0">
                        <a:solidFill>
                          <a:schemeClr val="tx1"/>
                        </a:solidFill>
                      </a:endParaRP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solidFill>
                      <a:srgbClr val="FFFF00"/>
                    </a:solidFill>
                  </a:tcPr>
                </a:tc>
                <a:tc hMerge="1">
                  <a:txBody>
                    <a:bodyPr/>
                    <a:lstStyle/>
                    <a:p>
                      <a:endParaRPr kumimoji="1" lang="ja-JP" altLang="en-US"/>
                    </a:p>
                  </a:txBody>
                  <a:tcPr/>
                </a:tc>
                <a:tc vMerge="1">
                  <a:txBody>
                    <a:bodyPr/>
                    <a:lstStyle/>
                    <a:p>
                      <a:pPr algn="ctr"/>
                      <a:endParaRPr kumimoji="1" lang="ja-JP" altLang="en-US" sz="1400" b="1" i="0" dirty="0">
                        <a:solidFill>
                          <a:schemeClr val="tx1"/>
                        </a:solidFill>
                      </a:endParaRP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solidFill>
                      <a:schemeClr val="bg1"/>
                    </a:solidFill>
                  </a:tcPr>
                </a:tc>
              </a:tr>
            </a:tbl>
          </a:graphicData>
        </a:graphic>
      </p:graphicFrame>
      <p:sp>
        <p:nvSpPr>
          <p:cNvPr id="20" name="テキスト ボックス 19"/>
          <p:cNvSpPr txBox="1"/>
          <p:nvPr/>
        </p:nvSpPr>
        <p:spPr>
          <a:xfrm>
            <a:off x="281705" y="1260629"/>
            <a:ext cx="7457243" cy="338554"/>
          </a:xfrm>
          <a:prstGeom prst="rect">
            <a:avLst/>
          </a:prstGeom>
          <a:noFill/>
        </p:spPr>
        <p:txBody>
          <a:bodyPr wrap="square" rtlCol="0">
            <a:spAutoFit/>
          </a:bodyPr>
          <a:lstStyle/>
          <a:p>
            <a:r>
              <a:rPr lang="ja-JP" altLang="en-US" u="sng" dirty="0"/>
              <a:t>贈与</a:t>
            </a:r>
            <a:r>
              <a:rPr kumimoji="1" lang="ja-JP" altLang="en-US" u="sng" dirty="0" smtClean="0"/>
              <a:t>税の計算方法と改正の内容</a:t>
            </a:r>
            <a:endParaRPr kumimoji="1" lang="en-US" altLang="ja-JP" u="sng" dirty="0" smtClean="0"/>
          </a:p>
        </p:txBody>
      </p:sp>
      <p:cxnSp>
        <p:nvCxnSpPr>
          <p:cNvPr id="3" name="直線コネクタ 2"/>
          <p:cNvCxnSpPr/>
          <p:nvPr/>
        </p:nvCxnSpPr>
        <p:spPr>
          <a:xfrm flipH="1">
            <a:off x="1689002" y="2809784"/>
            <a:ext cx="334705" cy="568164"/>
          </a:xfrm>
          <a:prstGeom prst="line">
            <a:avLst/>
          </a:prstGeom>
          <a:ln>
            <a:solidFill>
              <a:srgbClr val="9BD9FF"/>
            </a:solidFill>
            <a:prstDash val="sysDot"/>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H="1">
            <a:off x="1689002" y="3623582"/>
            <a:ext cx="334705" cy="532663"/>
          </a:xfrm>
          <a:prstGeom prst="line">
            <a:avLst/>
          </a:prstGeom>
          <a:ln>
            <a:solidFill>
              <a:srgbClr val="9BD9FF"/>
            </a:solidFill>
            <a:prstDash val="sysDot"/>
          </a:ln>
        </p:spPr>
        <p:style>
          <a:lnRef idx="1">
            <a:schemeClr val="accent1"/>
          </a:lnRef>
          <a:fillRef idx="0">
            <a:schemeClr val="accent1"/>
          </a:fillRef>
          <a:effectRef idx="0">
            <a:schemeClr val="accent1"/>
          </a:effectRef>
          <a:fontRef idx="minor">
            <a:schemeClr val="tx1"/>
          </a:fontRef>
        </p:style>
      </p:cxnSp>
      <p:sp>
        <p:nvSpPr>
          <p:cNvPr id="8" name="上矢印 7"/>
          <p:cNvSpPr/>
          <p:nvPr/>
        </p:nvSpPr>
        <p:spPr>
          <a:xfrm>
            <a:off x="2574519" y="3647249"/>
            <a:ext cx="1615736" cy="355107"/>
          </a:xfrm>
          <a:prstGeom prst="upArrow">
            <a:avLst/>
          </a:prstGeom>
          <a:solidFill>
            <a:srgbClr val="9BD9FF"/>
          </a:solidFill>
          <a:ln>
            <a:solidFill>
              <a:srgbClr val="9BD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036157" y="3721232"/>
            <a:ext cx="692459" cy="307777"/>
          </a:xfrm>
          <a:prstGeom prst="rect">
            <a:avLst/>
          </a:prstGeom>
          <a:noFill/>
        </p:spPr>
        <p:txBody>
          <a:bodyPr wrap="square" rtlCol="0">
            <a:spAutoFit/>
          </a:bodyPr>
          <a:lstStyle/>
          <a:p>
            <a:r>
              <a:rPr kumimoji="1" lang="ja-JP" altLang="en-US" sz="1400" b="1" dirty="0" smtClean="0"/>
              <a:t>選　択</a:t>
            </a:r>
            <a:endParaRPr kumimoji="1" lang="ja-JP" altLang="en-US" sz="1400" b="1" dirty="0"/>
          </a:p>
        </p:txBody>
      </p:sp>
      <p:cxnSp>
        <p:nvCxnSpPr>
          <p:cNvPr id="18" name="直線コネクタ 17"/>
          <p:cNvCxnSpPr/>
          <p:nvPr/>
        </p:nvCxnSpPr>
        <p:spPr>
          <a:xfrm flipH="1">
            <a:off x="1689002" y="2445798"/>
            <a:ext cx="334705" cy="932148"/>
          </a:xfrm>
          <a:prstGeom prst="line">
            <a:avLst/>
          </a:prstGeom>
          <a:ln>
            <a:solidFill>
              <a:srgbClr val="9BD9FF"/>
            </a:solidFill>
            <a:prstDash val="sysDot"/>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H="1">
            <a:off x="1689002" y="1700076"/>
            <a:ext cx="334704" cy="745722"/>
          </a:xfrm>
          <a:prstGeom prst="line">
            <a:avLst/>
          </a:prstGeom>
          <a:ln>
            <a:solidFill>
              <a:srgbClr val="9BD9FF"/>
            </a:solidFill>
            <a:prstDash val="sysDot"/>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H="1">
            <a:off x="443878" y="4156245"/>
            <a:ext cx="1245124" cy="0"/>
          </a:xfrm>
          <a:prstGeom prst="line">
            <a:avLst/>
          </a:prstGeom>
          <a:ln>
            <a:solidFill>
              <a:srgbClr val="9BD9FF"/>
            </a:solidFill>
            <a:prstDash val="sysDot"/>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H="1">
            <a:off x="443878" y="3377946"/>
            <a:ext cx="1245124" cy="2"/>
          </a:xfrm>
          <a:prstGeom prst="line">
            <a:avLst/>
          </a:prstGeom>
          <a:ln>
            <a:solidFill>
              <a:srgbClr val="9BD9FF"/>
            </a:solidFill>
            <a:prstDash val="sysDot"/>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4528503" y="5051400"/>
            <a:ext cx="4287915" cy="830997"/>
          </a:xfrm>
          <a:prstGeom prst="rect">
            <a:avLst/>
          </a:prstGeom>
          <a:noFill/>
        </p:spPr>
        <p:txBody>
          <a:bodyPr wrap="square" rtlCol="0">
            <a:spAutoFit/>
          </a:bodyPr>
          <a:lstStyle/>
          <a:p>
            <a:r>
              <a:rPr kumimoji="1" lang="ja-JP" altLang="en-US" dirty="0" smtClean="0">
                <a:solidFill>
                  <a:srgbClr val="00B0F0"/>
                </a:solidFill>
              </a:rPr>
              <a:t>・</a:t>
            </a:r>
            <a:r>
              <a:rPr lang="ja-JP" altLang="en-US" dirty="0" smtClean="0">
                <a:solidFill>
                  <a:srgbClr val="00B0F0"/>
                </a:solidFill>
              </a:rPr>
              <a:t>「一般贈与財産」と「特例贈与財産」に区分して</a:t>
            </a:r>
            <a:endParaRPr lang="en-US" altLang="ja-JP" dirty="0" smtClean="0">
              <a:solidFill>
                <a:srgbClr val="00B0F0"/>
              </a:solidFill>
            </a:endParaRPr>
          </a:p>
          <a:p>
            <a:r>
              <a:rPr lang="ja-JP" altLang="en-US" dirty="0">
                <a:solidFill>
                  <a:srgbClr val="00B0F0"/>
                </a:solidFill>
              </a:rPr>
              <a:t>　</a:t>
            </a:r>
            <a:r>
              <a:rPr lang="ja-JP" altLang="en-US" dirty="0" smtClean="0">
                <a:solidFill>
                  <a:srgbClr val="00B0F0"/>
                </a:solidFill>
              </a:rPr>
              <a:t>異なる税率を適用</a:t>
            </a:r>
            <a:endParaRPr kumimoji="1" lang="en-US" altLang="ja-JP" dirty="0" smtClean="0">
              <a:solidFill>
                <a:srgbClr val="00B0F0"/>
              </a:solidFill>
            </a:endParaRPr>
          </a:p>
          <a:p>
            <a:r>
              <a:rPr lang="ja-JP" altLang="en-US" dirty="0" smtClean="0">
                <a:solidFill>
                  <a:srgbClr val="00B0F0"/>
                </a:solidFill>
              </a:rPr>
              <a:t>・最高税率を５５％に引上げ</a:t>
            </a:r>
            <a:endParaRPr kumimoji="1" lang="ja-JP" altLang="en-US" dirty="0">
              <a:solidFill>
                <a:srgbClr val="00B0F0"/>
              </a:solidFill>
            </a:endParaRPr>
          </a:p>
        </p:txBody>
      </p:sp>
      <p:sp>
        <p:nvSpPr>
          <p:cNvPr id="29" name="テキスト ボックス 28"/>
          <p:cNvSpPr txBox="1"/>
          <p:nvPr/>
        </p:nvSpPr>
        <p:spPr>
          <a:xfrm>
            <a:off x="5308841" y="3507831"/>
            <a:ext cx="3424400" cy="584775"/>
          </a:xfrm>
          <a:prstGeom prst="rect">
            <a:avLst/>
          </a:prstGeom>
          <a:noFill/>
        </p:spPr>
        <p:txBody>
          <a:bodyPr wrap="square" rtlCol="0">
            <a:spAutoFit/>
          </a:bodyPr>
          <a:lstStyle/>
          <a:p>
            <a:r>
              <a:rPr kumimoji="1" lang="ja-JP" altLang="en-US" dirty="0" smtClean="0">
                <a:solidFill>
                  <a:srgbClr val="00B0F0"/>
                </a:solidFill>
              </a:rPr>
              <a:t>・</a:t>
            </a:r>
            <a:r>
              <a:rPr lang="ja-JP" altLang="en-US" dirty="0">
                <a:solidFill>
                  <a:srgbClr val="00B0F0"/>
                </a:solidFill>
              </a:rPr>
              <a:t>贈与者の適用年齢</a:t>
            </a:r>
            <a:r>
              <a:rPr lang="ja-JP" altLang="en-US" dirty="0" smtClean="0">
                <a:solidFill>
                  <a:srgbClr val="00B0F0"/>
                </a:solidFill>
              </a:rPr>
              <a:t>を６０歳に引下げ</a:t>
            </a:r>
            <a:endParaRPr lang="en-US" altLang="ja-JP" dirty="0" smtClean="0">
              <a:solidFill>
                <a:srgbClr val="00B0F0"/>
              </a:solidFill>
            </a:endParaRPr>
          </a:p>
          <a:p>
            <a:r>
              <a:rPr kumimoji="1" lang="ja-JP" altLang="en-US" dirty="0" smtClean="0">
                <a:solidFill>
                  <a:srgbClr val="00B0F0"/>
                </a:solidFill>
              </a:rPr>
              <a:t>・受贈者に２０歳以上の孫を追加</a:t>
            </a:r>
            <a:endParaRPr kumimoji="1" lang="en-US" altLang="ja-JP" dirty="0" smtClean="0">
              <a:solidFill>
                <a:srgbClr val="00B0F0"/>
              </a:solidFill>
            </a:endParaRPr>
          </a:p>
        </p:txBody>
      </p:sp>
      <p:sp>
        <p:nvSpPr>
          <p:cNvPr id="30" name="下矢印 29"/>
          <p:cNvSpPr/>
          <p:nvPr/>
        </p:nvSpPr>
        <p:spPr>
          <a:xfrm>
            <a:off x="6153238" y="4671876"/>
            <a:ext cx="484632" cy="379521"/>
          </a:xfrm>
          <a:prstGeom prst="downArrow">
            <a:avLst/>
          </a:prstGeom>
          <a:solidFill>
            <a:srgbClr val="9BD9FF"/>
          </a:solidFill>
          <a:ln>
            <a:solidFill>
              <a:srgbClr val="9BD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531243" y="5916701"/>
            <a:ext cx="3728622" cy="338554"/>
          </a:xfrm>
          <a:prstGeom prst="rect">
            <a:avLst/>
          </a:prstGeom>
          <a:noFill/>
        </p:spPr>
        <p:txBody>
          <a:bodyPr wrap="square" rtlCol="0">
            <a:spAutoFit/>
          </a:bodyPr>
          <a:lstStyle/>
          <a:p>
            <a:r>
              <a:rPr lang="ja-JP" altLang="en-US" dirty="0" smtClean="0">
                <a:solidFill>
                  <a:srgbClr val="00B0F0"/>
                </a:solidFill>
              </a:rPr>
              <a:t>・平成２７年１月１日以降の</a:t>
            </a:r>
            <a:r>
              <a:rPr lang="ja-JP" altLang="en-US" dirty="0">
                <a:solidFill>
                  <a:srgbClr val="00B0F0"/>
                </a:solidFill>
              </a:rPr>
              <a:t>贈与</a:t>
            </a:r>
            <a:r>
              <a:rPr lang="ja-JP" altLang="en-US" dirty="0" smtClean="0">
                <a:solidFill>
                  <a:srgbClr val="00B0F0"/>
                </a:solidFill>
              </a:rPr>
              <a:t>から適用</a:t>
            </a:r>
            <a:endParaRPr kumimoji="1" lang="ja-JP" altLang="en-US" dirty="0">
              <a:solidFill>
                <a:srgbClr val="00B0F0"/>
              </a:solidFill>
            </a:endParaRPr>
          </a:p>
        </p:txBody>
      </p:sp>
      <p:sp>
        <p:nvSpPr>
          <p:cNvPr id="47" name="右矢印 46"/>
          <p:cNvSpPr/>
          <p:nvPr/>
        </p:nvSpPr>
        <p:spPr>
          <a:xfrm>
            <a:off x="4829445" y="3623582"/>
            <a:ext cx="346229" cy="378774"/>
          </a:xfrm>
          <a:prstGeom prst="rightArrow">
            <a:avLst/>
          </a:prstGeom>
          <a:solidFill>
            <a:srgbClr val="9BD9FF"/>
          </a:solidFill>
          <a:ln>
            <a:solidFill>
              <a:srgbClr val="9BD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128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81705" y="1260629"/>
            <a:ext cx="5408881" cy="338554"/>
          </a:xfrm>
          <a:prstGeom prst="rect">
            <a:avLst/>
          </a:prstGeom>
          <a:noFill/>
        </p:spPr>
        <p:txBody>
          <a:bodyPr wrap="square" rtlCol="0">
            <a:spAutoFit/>
          </a:bodyPr>
          <a:lstStyle/>
          <a:p>
            <a:r>
              <a:rPr lang="ja-JP" altLang="en-US" u="sng" dirty="0" smtClean="0"/>
              <a:t>教育</a:t>
            </a:r>
            <a:r>
              <a:rPr lang="ja-JP" altLang="en-US" u="sng" dirty="0"/>
              <a:t>資金の一括贈与時の</a:t>
            </a:r>
            <a:r>
              <a:rPr lang="ja-JP" altLang="en-US" u="sng" dirty="0" smtClean="0"/>
              <a:t>非課税</a:t>
            </a:r>
            <a:endParaRPr kumimoji="1" lang="en-US" altLang="ja-JP" u="sng" dirty="0" smtClean="0"/>
          </a:p>
        </p:txBody>
      </p:sp>
      <p:sp>
        <p:nvSpPr>
          <p:cNvPr id="4" name="テキスト ボックス 3"/>
          <p:cNvSpPr txBox="1"/>
          <p:nvPr/>
        </p:nvSpPr>
        <p:spPr>
          <a:xfrm>
            <a:off x="514905" y="1599183"/>
            <a:ext cx="8167456" cy="3108543"/>
          </a:xfrm>
          <a:prstGeom prst="rect">
            <a:avLst/>
          </a:prstGeom>
          <a:noFill/>
        </p:spPr>
        <p:txBody>
          <a:bodyPr wrap="square" rtlCol="0">
            <a:spAutoFit/>
          </a:bodyPr>
          <a:lstStyle/>
          <a:p>
            <a:r>
              <a:rPr kumimoji="1" lang="ja-JP" altLang="en-US" sz="1400" dirty="0" smtClean="0"/>
              <a:t>・贈 与 時（</a:t>
            </a:r>
            <a:r>
              <a:rPr kumimoji="1" lang="ja-JP" altLang="en-US" sz="1400" b="1" dirty="0" smtClean="0">
                <a:solidFill>
                  <a:srgbClr val="FF0000"/>
                </a:solidFill>
              </a:rPr>
              <a:t>この段階では非課税</a:t>
            </a:r>
            <a:r>
              <a:rPr kumimoji="1" lang="ja-JP" altLang="en-US" sz="1400" dirty="0" smtClean="0"/>
              <a:t>）</a:t>
            </a:r>
            <a:endParaRPr kumimoji="1" lang="en-US" altLang="ja-JP" sz="1400" b="1" dirty="0" smtClean="0">
              <a:solidFill>
                <a:schemeClr val="tx2">
                  <a:lumMod val="60000"/>
                  <a:lumOff val="40000"/>
                </a:schemeClr>
              </a:solidFill>
            </a:endParaRPr>
          </a:p>
          <a:p>
            <a:r>
              <a:rPr lang="ja-JP" altLang="en-US" sz="1400" dirty="0"/>
              <a:t>　</a:t>
            </a:r>
            <a:r>
              <a:rPr lang="ja-JP" altLang="en-US" sz="1400" dirty="0" smtClean="0"/>
              <a:t>　贈与者：　　受贈者の直系尊属</a:t>
            </a:r>
            <a:endParaRPr lang="en-US" altLang="ja-JP" sz="1400" b="1" dirty="0" smtClean="0">
              <a:solidFill>
                <a:schemeClr val="tx2">
                  <a:lumMod val="60000"/>
                  <a:lumOff val="40000"/>
                </a:schemeClr>
              </a:solidFill>
            </a:endParaRPr>
          </a:p>
          <a:p>
            <a:r>
              <a:rPr kumimoji="1" lang="ja-JP" altLang="en-US" sz="1400" dirty="0"/>
              <a:t>　</a:t>
            </a:r>
            <a:r>
              <a:rPr kumimoji="1" lang="ja-JP" altLang="en-US" sz="1400" dirty="0" smtClean="0"/>
              <a:t>　受贈者：　　３０歳以未満の直系卑属</a:t>
            </a:r>
            <a:endParaRPr kumimoji="1" lang="en-US" altLang="ja-JP" sz="1400" b="1" dirty="0" smtClean="0">
              <a:solidFill>
                <a:schemeClr val="tx2">
                  <a:lumMod val="60000"/>
                  <a:lumOff val="40000"/>
                </a:schemeClr>
              </a:solidFill>
            </a:endParaRPr>
          </a:p>
          <a:p>
            <a:r>
              <a:rPr lang="ja-JP" altLang="en-US" sz="1400" dirty="0" smtClean="0"/>
              <a:t>　　限度額：　　１</a:t>
            </a:r>
            <a:r>
              <a:rPr lang="en-US" altLang="ja-JP" sz="1400" dirty="0" smtClean="0"/>
              <a:t>,</a:t>
            </a:r>
            <a:r>
              <a:rPr lang="ja-JP" altLang="en-US" sz="1400" dirty="0" smtClean="0"/>
              <a:t>５００万円（学校以外の教育資金は５００万円）</a:t>
            </a:r>
            <a:endParaRPr lang="en-US" altLang="ja-JP" sz="1400" dirty="0" smtClean="0"/>
          </a:p>
          <a:p>
            <a:r>
              <a:rPr lang="ja-JP" altLang="en-US" sz="1400" dirty="0" smtClean="0"/>
              <a:t>　　贈与方法： 直接贈与ではなく、一定の金融機関を経由して行う（信託方式）　</a:t>
            </a:r>
            <a:endParaRPr lang="en-US" altLang="ja-JP" sz="1400" dirty="0" smtClean="0"/>
          </a:p>
          <a:p>
            <a:endParaRPr lang="en-US" altLang="ja-JP" sz="1400" dirty="0"/>
          </a:p>
          <a:p>
            <a:r>
              <a:rPr kumimoji="1" lang="ja-JP" altLang="en-US" sz="1400" dirty="0" smtClean="0"/>
              <a:t>・払 出 し</a:t>
            </a:r>
            <a:endParaRPr kumimoji="1" lang="en-US" altLang="ja-JP" sz="1400" dirty="0" smtClean="0"/>
          </a:p>
          <a:p>
            <a:r>
              <a:rPr lang="ja-JP" altLang="en-US" sz="1400" dirty="0" smtClean="0"/>
              <a:t>　　教育資金に充当したことを証する書類を金融機関に提出して払出す</a:t>
            </a:r>
            <a:endParaRPr lang="en-US" altLang="ja-JP" sz="1400" dirty="0" smtClean="0"/>
          </a:p>
          <a:p>
            <a:r>
              <a:rPr lang="ja-JP" altLang="en-US" sz="1400" dirty="0" smtClean="0"/>
              <a:t>　　金融機関は信託終了日の翌年３月１５日後６年間、払出記録を保存する</a:t>
            </a:r>
            <a:endParaRPr lang="en-US" altLang="ja-JP" sz="1400" dirty="0" smtClean="0"/>
          </a:p>
          <a:p>
            <a:endParaRPr lang="en-US" altLang="ja-JP" sz="1400" dirty="0"/>
          </a:p>
          <a:p>
            <a:r>
              <a:rPr kumimoji="1" lang="ja-JP" altLang="en-US" sz="1400" dirty="0" smtClean="0"/>
              <a:t>・信託終了時（</a:t>
            </a:r>
            <a:r>
              <a:rPr kumimoji="1" lang="ja-JP" altLang="en-US" sz="1400" b="1" dirty="0" smtClean="0">
                <a:solidFill>
                  <a:srgbClr val="FF0000"/>
                </a:solidFill>
              </a:rPr>
              <a:t>この段階で課税</a:t>
            </a:r>
            <a:r>
              <a:rPr kumimoji="1" lang="ja-JP" altLang="en-US" sz="1400" dirty="0" smtClean="0"/>
              <a:t>）</a:t>
            </a:r>
            <a:endParaRPr kumimoji="1" lang="en-US" altLang="ja-JP" sz="1400" dirty="0" smtClean="0"/>
          </a:p>
          <a:p>
            <a:r>
              <a:rPr lang="ja-JP" altLang="en-US" sz="1400" dirty="0"/>
              <a:t>　</a:t>
            </a:r>
            <a:r>
              <a:rPr lang="ja-JP" altLang="en-US" sz="1400" dirty="0" smtClean="0"/>
              <a:t>　①受贈者が３０歳に達した時</a:t>
            </a:r>
            <a:endParaRPr lang="en-US" altLang="ja-JP" sz="1400" dirty="0" smtClean="0"/>
          </a:p>
          <a:p>
            <a:r>
              <a:rPr kumimoji="1" lang="ja-JP" altLang="en-US" sz="1400" dirty="0" smtClean="0"/>
              <a:t>　　②受贈者が死亡した時　　</a:t>
            </a:r>
            <a:endParaRPr kumimoji="1" lang="en-US" altLang="ja-JP" sz="1400" dirty="0" smtClean="0"/>
          </a:p>
          <a:p>
            <a:r>
              <a:rPr lang="ja-JP" altLang="en-US" sz="1400" dirty="0"/>
              <a:t>　</a:t>
            </a:r>
            <a:r>
              <a:rPr lang="ja-JP" altLang="en-US" sz="1400" dirty="0" smtClean="0"/>
              <a:t>　</a:t>
            </a:r>
            <a:r>
              <a:rPr kumimoji="1" lang="ja-JP" altLang="en-US" sz="1400" dirty="0" smtClean="0"/>
              <a:t>③信託財産がなくなり、信託終了の合意があった時</a:t>
            </a:r>
            <a:endParaRPr kumimoji="1" lang="ja-JP" altLang="en-US" sz="1400" dirty="0"/>
          </a:p>
        </p:txBody>
      </p:sp>
      <p:sp>
        <p:nvSpPr>
          <p:cNvPr id="5" name="正方形/長方形 4"/>
          <p:cNvSpPr/>
          <p:nvPr/>
        </p:nvSpPr>
        <p:spPr>
          <a:xfrm>
            <a:off x="2405850" y="4856085"/>
            <a:ext cx="3852908" cy="3284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8176334" y="4856085"/>
            <a:ext cx="736847" cy="3284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p:nvPr/>
        </p:nvCxnSpPr>
        <p:spPr>
          <a:xfrm>
            <a:off x="6365289" y="5027703"/>
            <a:ext cx="1713391"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912529" y="5033331"/>
            <a:ext cx="2530136" cy="430887"/>
          </a:xfrm>
          <a:prstGeom prst="rect">
            <a:avLst/>
          </a:prstGeom>
          <a:noFill/>
        </p:spPr>
        <p:txBody>
          <a:bodyPr wrap="square" rtlCol="0">
            <a:spAutoFit/>
          </a:bodyPr>
          <a:lstStyle/>
          <a:p>
            <a:pPr algn="ctr"/>
            <a:r>
              <a:rPr kumimoji="1" lang="en-US" altLang="ja-JP" sz="1000" dirty="0" smtClean="0"/>
              <a:t>(</a:t>
            </a:r>
            <a:r>
              <a:rPr kumimoji="1" lang="ja-JP" altLang="en-US" sz="1000" dirty="0" smtClean="0"/>
              <a:t>金融機関経由で</a:t>
            </a:r>
            <a:r>
              <a:rPr kumimoji="1" lang="en-US" altLang="ja-JP" sz="1000" dirty="0" smtClean="0"/>
              <a:t>)</a:t>
            </a:r>
          </a:p>
          <a:p>
            <a:pPr algn="ctr"/>
            <a:r>
              <a:rPr kumimoji="1" lang="ja-JP" altLang="en-US" sz="1200" b="1" dirty="0" smtClean="0"/>
              <a:t>非課税申告書の提出</a:t>
            </a:r>
            <a:endParaRPr kumimoji="1" lang="ja-JP" altLang="en-US" sz="1200" b="1" dirty="0"/>
          </a:p>
        </p:txBody>
      </p:sp>
      <p:sp>
        <p:nvSpPr>
          <p:cNvPr id="11" name="テキスト ボックス 10"/>
          <p:cNvSpPr txBox="1"/>
          <p:nvPr/>
        </p:nvSpPr>
        <p:spPr>
          <a:xfrm>
            <a:off x="2396971" y="4858425"/>
            <a:ext cx="3861787" cy="338554"/>
          </a:xfrm>
          <a:prstGeom prst="rect">
            <a:avLst/>
          </a:prstGeom>
          <a:noFill/>
        </p:spPr>
        <p:txBody>
          <a:bodyPr wrap="square" rtlCol="0">
            <a:spAutoFit/>
          </a:bodyPr>
          <a:lstStyle/>
          <a:p>
            <a:pPr algn="ctr"/>
            <a:r>
              <a:rPr kumimoji="1" lang="ja-JP" altLang="en-US" dirty="0" smtClean="0"/>
              <a:t>教育資金口座の開設等</a:t>
            </a:r>
            <a:r>
              <a:rPr kumimoji="1" lang="en-US" altLang="ja-JP" dirty="0" smtClean="0"/>
              <a:t>(</a:t>
            </a:r>
            <a:r>
              <a:rPr kumimoji="1" lang="ja-JP" altLang="en-US" dirty="0" smtClean="0"/>
              <a:t>上限１</a:t>
            </a:r>
            <a:r>
              <a:rPr kumimoji="1" lang="en-US" altLang="ja-JP" dirty="0" smtClean="0"/>
              <a:t>,</a:t>
            </a:r>
            <a:r>
              <a:rPr kumimoji="1" lang="ja-JP" altLang="en-US" dirty="0" smtClean="0"/>
              <a:t>５００万円</a:t>
            </a:r>
            <a:r>
              <a:rPr kumimoji="1" lang="en-US" altLang="ja-JP" dirty="0" smtClean="0"/>
              <a:t>)</a:t>
            </a:r>
            <a:endParaRPr kumimoji="1" lang="ja-JP" altLang="en-US" dirty="0"/>
          </a:p>
        </p:txBody>
      </p:sp>
      <p:sp>
        <p:nvSpPr>
          <p:cNvPr id="12" name="テキスト ボックス 11"/>
          <p:cNvSpPr txBox="1"/>
          <p:nvPr/>
        </p:nvSpPr>
        <p:spPr>
          <a:xfrm>
            <a:off x="8176334" y="4868199"/>
            <a:ext cx="736847" cy="307777"/>
          </a:xfrm>
          <a:prstGeom prst="rect">
            <a:avLst/>
          </a:prstGeom>
          <a:noFill/>
        </p:spPr>
        <p:txBody>
          <a:bodyPr wrap="square" rtlCol="0">
            <a:spAutoFit/>
          </a:bodyPr>
          <a:lstStyle/>
          <a:p>
            <a:pPr algn="ctr"/>
            <a:r>
              <a:rPr kumimoji="1" lang="ja-JP" altLang="en-US" sz="1400" dirty="0" smtClean="0"/>
              <a:t>税務署</a:t>
            </a:r>
            <a:endParaRPr kumimoji="1" lang="ja-JP" altLang="en-US" sz="1400" dirty="0"/>
          </a:p>
        </p:txBody>
      </p:sp>
      <p:sp>
        <p:nvSpPr>
          <p:cNvPr id="16" name="テキスト ボックス 15"/>
          <p:cNvSpPr txBox="1"/>
          <p:nvPr/>
        </p:nvSpPr>
        <p:spPr>
          <a:xfrm>
            <a:off x="1429305" y="4868198"/>
            <a:ext cx="967666" cy="307777"/>
          </a:xfrm>
          <a:prstGeom prst="rect">
            <a:avLst/>
          </a:prstGeom>
          <a:noFill/>
        </p:spPr>
        <p:txBody>
          <a:bodyPr wrap="square" rtlCol="0">
            <a:spAutoFit/>
          </a:bodyPr>
          <a:lstStyle/>
          <a:p>
            <a:pPr algn="ctr"/>
            <a:r>
              <a:rPr kumimoji="1" lang="ja-JP" altLang="en-US" sz="1400" dirty="0" smtClean="0"/>
              <a:t>直系尊属</a:t>
            </a:r>
            <a:endParaRPr kumimoji="1" lang="ja-JP" altLang="en-US" sz="1400" dirty="0"/>
          </a:p>
        </p:txBody>
      </p:sp>
      <p:sp>
        <p:nvSpPr>
          <p:cNvPr id="17" name="テキスト ボックス 16"/>
          <p:cNvSpPr txBox="1"/>
          <p:nvPr/>
        </p:nvSpPr>
        <p:spPr>
          <a:xfrm>
            <a:off x="1438184" y="5595873"/>
            <a:ext cx="967666" cy="307777"/>
          </a:xfrm>
          <a:prstGeom prst="rect">
            <a:avLst/>
          </a:prstGeom>
          <a:noFill/>
        </p:spPr>
        <p:txBody>
          <a:bodyPr wrap="square" rtlCol="0">
            <a:spAutoFit/>
          </a:bodyPr>
          <a:lstStyle/>
          <a:p>
            <a:pPr algn="ctr"/>
            <a:r>
              <a:rPr lang="ja-JP" altLang="en-US" sz="1400" dirty="0" smtClean="0"/>
              <a:t>子・孫等</a:t>
            </a:r>
            <a:endParaRPr kumimoji="1" lang="ja-JP" altLang="en-US" sz="1400" dirty="0"/>
          </a:p>
        </p:txBody>
      </p:sp>
      <p:sp>
        <p:nvSpPr>
          <p:cNvPr id="29" name="下矢印 28"/>
          <p:cNvSpPr/>
          <p:nvPr/>
        </p:nvSpPr>
        <p:spPr>
          <a:xfrm>
            <a:off x="1522522" y="5230156"/>
            <a:ext cx="798990" cy="2828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2396971" y="6048095"/>
            <a:ext cx="4279039" cy="276999"/>
          </a:xfrm>
          <a:prstGeom prst="rect">
            <a:avLst/>
          </a:prstGeom>
          <a:noFill/>
        </p:spPr>
        <p:txBody>
          <a:bodyPr wrap="square" rtlCol="0">
            <a:spAutoFit/>
          </a:bodyPr>
          <a:lstStyle/>
          <a:p>
            <a:r>
              <a:rPr kumimoji="1" lang="ja-JP" altLang="en-US" sz="1200" b="1" dirty="0" smtClean="0">
                <a:solidFill>
                  <a:srgbClr val="FF0000"/>
                </a:solidFill>
              </a:rPr>
              <a:t>信託終了時に贈与があったものとされ</a:t>
            </a:r>
            <a:r>
              <a:rPr kumimoji="1" lang="ja-JP" altLang="en-US" sz="1200" dirty="0" smtClean="0"/>
              <a:t>、贈与税課税</a:t>
            </a:r>
            <a:endParaRPr kumimoji="1" lang="ja-JP" altLang="en-US" sz="1200" dirty="0"/>
          </a:p>
        </p:txBody>
      </p:sp>
      <p:sp>
        <p:nvSpPr>
          <p:cNvPr id="33" name="右中かっこ 32"/>
          <p:cNvSpPr/>
          <p:nvPr/>
        </p:nvSpPr>
        <p:spPr>
          <a:xfrm rot="5400000">
            <a:off x="3046810" y="5293464"/>
            <a:ext cx="129624" cy="1429302"/>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正方形/長方形 33"/>
          <p:cNvSpPr/>
          <p:nvPr/>
        </p:nvSpPr>
        <p:spPr>
          <a:xfrm>
            <a:off x="3838393" y="5595873"/>
            <a:ext cx="2432485" cy="31694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3857345" y="5617771"/>
            <a:ext cx="2401413" cy="307777"/>
          </a:xfrm>
          <a:prstGeom prst="rect">
            <a:avLst/>
          </a:prstGeom>
          <a:noFill/>
        </p:spPr>
        <p:txBody>
          <a:bodyPr wrap="square" rtlCol="0">
            <a:spAutoFit/>
          </a:bodyPr>
          <a:lstStyle/>
          <a:p>
            <a:pPr algn="ctr"/>
            <a:r>
              <a:rPr kumimoji="1" lang="ja-JP" altLang="en-US" sz="1400" dirty="0" smtClean="0"/>
              <a:t>教育資金としての使用額</a:t>
            </a:r>
            <a:endParaRPr kumimoji="1" lang="ja-JP" altLang="en-US" sz="1400" dirty="0"/>
          </a:p>
        </p:txBody>
      </p:sp>
      <p:sp>
        <p:nvSpPr>
          <p:cNvPr id="36" name="正方形/長方形 35"/>
          <p:cNvSpPr/>
          <p:nvPr/>
        </p:nvSpPr>
        <p:spPr>
          <a:xfrm>
            <a:off x="2417970" y="5595873"/>
            <a:ext cx="1420423" cy="33855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endParaRPr kumimoji="1" lang="ja-JP" altLang="en-US"/>
          </a:p>
        </p:txBody>
      </p:sp>
      <p:sp>
        <p:nvSpPr>
          <p:cNvPr id="20" name="テキスト ボックス 19"/>
          <p:cNvSpPr txBox="1"/>
          <p:nvPr/>
        </p:nvSpPr>
        <p:spPr>
          <a:xfrm>
            <a:off x="2405850" y="5626650"/>
            <a:ext cx="878889" cy="307777"/>
          </a:xfrm>
          <a:prstGeom prst="rect">
            <a:avLst/>
          </a:prstGeom>
          <a:noFill/>
        </p:spPr>
        <p:txBody>
          <a:bodyPr wrap="square" rtlCol="0" anchor="ctr">
            <a:spAutoFit/>
          </a:bodyPr>
          <a:lstStyle/>
          <a:p>
            <a:pPr algn="ctr"/>
            <a:r>
              <a:rPr kumimoji="1" lang="ja-JP" altLang="en-US" sz="1400" b="1" dirty="0" smtClean="0"/>
              <a:t>残　　額</a:t>
            </a:r>
            <a:endParaRPr kumimoji="1" lang="ja-JP" altLang="en-US" sz="1400" b="1" dirty="0"/>
          </a:p>
        </p:txBody>
      </p:sp>
      <p:sp>
        <p:nvSpPr>
          <p:cNvPr id="21" name="テキスト ボックス 20"/>
          <p:cNvSpPr txBox="1"/>
          <p:nvPr/>
        </p:nvSpPr>
        <p:spPr>
          <a:xfrm>
            <a:off x="3253664" y="5634345"/>
            <a:ext cx="630315" cy="261610"/>
          </a:xfrm>
          <a:prstGeom prst="rect">
            <a:avLst/>
          </a:prstGeom>
          <a:noFill/>
        </p:spPr>
        <p:txBody>
          <a:bodyPr wrap="square" rtlCol="0" anchor="ctr">
            <a:spAutoFit/>
          </a:bodyPr>
          <a:lstStyle/>
          <a:p>
            <a:pPr algn="ctr"/>
            <a:r>
              <a:rPr lang="ja-JP" altLang="en-US" sz="1100" dirty="0"/>
              <a:t>目的外</a:t>
            </a:r>
            <a:endParaRPr kumimoji="1" lang="ja-JP" altLang="en-US" sz="1100" dirty="0"/>
          </a:p>
        </p:txBody>
      </p:sp>
      <p:cxnSp>
        <p:nvCxnSpPr>
          <p:cNvPr id="38" name="直線コネクタ 37"/>
          <p:cNvCxnSpPr/>
          <p:nvPr/>
        </p:nvCxnSpPr>
        <p:spPr>
          <a:xfrm>
            <a:off x="3284739" y="5595873"/>
            <a:ext cx="0" cy="347430"/>
          </a:xfrm>
          <a:prstGeom prst="line">
            <a:avLst/>
          </a:prstGeom>
          <a:ln w="222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6354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lang="ja-JP" altLang="en-US" u="sng" dirty="0"/>
              <a:t>相続時精算</a:t>
            </a:r>
            <a:r>
              <a:rPr lang="ja-JP" altLang="en-US" u="sng" dirty="0" smtClean="0"/>
              <a:t>課税</a:t>
            </a:r>
            <a:endParaRPr kumimoji="1" lang="en-US" altLang="ja-JP" u="sng" dirty="0" smtClean="0"/>
          </a:p>
        </p:txBody>
      </p:sp>
      <p:sp>
        <p:nvSpPr>
          <p:cNvPr id="3" name="テキスト ボックス 2"/>
          <p:cNvSpPr txBox="1"/>
          <p:nvPr/>
        </p:nvSpPr>
        <p:spPr>
          <a:xfrm>
            <a:off x="514905" y="1610474"/>
            <a:ext cx="8167456" cy="4616648"/>
          </a:xfrm>
          <a:prstGeom prst="rect">
            <a:avLst/>
          </a:prstGeom>
          <a:noFill/>
        </p:spPr>
        <p:txBody>
          <a:bodyPr wrap="square" rtlCol="0">
            <a:spAutoFit/>
          </a:bodyPr>
          <a:lstStyle/>
          <a:p>
            <a:r>
              <a:rPr kumimoji="1" lang="ja-JP" altLang="en-US" sz="1400" dirty="0" smtClean="0"/>
              <a:t>・適用対象者　　　　　　　　　　　　　　　　　　　　　　　　　　　　　　　　　　　　　</a:t>
            </a:r>
            <a:r>
              <a:rPr kumimoji="1" lang="ja-JP" altLang="en-US" sz="1400" b="1" dirty="0" smtClean="0">
                <a:solidFill>
                  <a:schemeClr val="tx2">
                    <a:lumMod val="60000"/>
                    <a:lumOff val="40000"/>
                  </a:schemeClr>
                </a:solidFill>
              </a:rPr>
              <a:t>平成２７年１月１日の贈与より</a:t>
            </a:r>
            <a:endParaRPr kumimoji="1" lang="en-US" altLang="ja-JP" sz="1400" b="1" dirty="0" smtClean="0">
              <a:solidFill>
                <a:schemeClr val="tx2">
                  <a:lumMod val="60000"/>
                  <a:lumOff val="40000"/>
                </a:schemeClr>
              </a:solidFill>
            </a:endParaRPr>
          </a:p>
          <a:p>
            <a:r>
              <a:rPr lang="ja-JP" altLang="en-US" sz="1400" dirty="0"/>
              <a:t>　</a:t>
            </a:r>
            <a:r>
              <a:rPr lang="ja-JP" altLang="en-US" sz="1400" dirty="0" smtClean="0"/>
              <a:t>　贈与者：　６５歳以上の親</a:t>
            </a:r>
            <a:r>
              <a:rPr lang="ja-JP" altLang="en-US" sz="1400" dirty="0"/>
              <a:t>　</a:t>
            </a:r>
            <a:r>
              <a:rPr lang="ja-JP" altLang="en-US" sz="1400" dirty="0" smtClean="0"/>
              <a:t>　　　　　　　　　　　　　　　　　　　　　　　　</a:t>
            </a:r>
            <a:r>
              <a:rPr lang="ja-JP" altLang="en-US" sz="1400" dirty="0"/>
              <a:t>　</a:t>
            </a:r>
            <a:r>
              <a:rPr lang="ja-JP" altLang="en-US" sz="1400" dirty="0" smtClean="0"/>
              <a:t>　　　⇒</a:t>
            </a:r>
            <a:r>
              <a:rPr lang="ja-JP" altLang="en-US" sz="1400" dirty="0" smtClean="0">
                <a:solidFill>
                  <a:srgbClr val="9BD9FF"/>
                </a:solidFill>
              </a:rPr>
              <a:t>　</a:t>
            </a:r>
            <a:r>
              <a:rPr lang="ja-JP" altLang="en-US" sz="1400" b="1" dirty="0" smtClean="0">
                <a:solidFill>
                  <a:schemeClr val="tx2">
                    <a:lumMod val="60000"/>
                    <a:lumOff val="40000"/>
                  </a:schemeClr>
                </a:solidFill>
              </a:rPr>
              <a:t>６０歳以上に引下げ</a:t>
            </a:r>
            <a:endParaRPr lang="en-US" altLang="ja-JP" sz="1400" b="1" dirty="0" smtClean="0">
              <a:solidFill>
                <a:schemeClr val="tx2">
                  <a:lumMod val="60000"/>
                  <a:lumOff val="40000"/>
                </a:schemeClr>
              </a:solidFill>
            </a:endParaRPr>
          </a:p>
          <a:p>
            <a:r>
              <a:rPr kumimoji="1" lang="ja-JP" altLang="en-US" sz="1400" dirty="0"/>
              <a:t>　</a:t>
            </a:r>
            <a:r>
              <a:rPr kumimoji="1" lang="ja-JP" altLang="en-US" sz="1400" dirty="0" smtClean="0"/>
              <a:t>　受贈者：　２０歳以上の子である推定相続人（代襲相続人も含む）　　　　⇒　</a:t>
            </a:r>
            <a:r>
              <a:rPr kumimoji="1" lang="ja-JP" altLang="en-US" sz="1400" b="1" dirty="0" smtClean="0">
                <a:solidFill>
                  <a:schemeClr val="tx2">
                    <a:lumMod val="60000"/>
                    <a:lumOff val="40000"/>
                  </a:schemeClr>
                </a:solidFill>
              </a:rPr>
              <a:t>２０歳以上の孫を追加</a:t>
            </a:r>
            <a:endParaRPr kumimoji="1" lang="en-US" altLang="ja-JP" sz="1400" b="1" dirty="0" smtClean="0">
              <a:solidFill>
                <a:schemeClr val="tx2">
                  <a:lumMod val="60000"/>
                  <a:lumOff val="40000"/>
                </a:schemeClr>
              </a:solidFill>
            </a:endParaRPr>
          </a:p>
          <a:p>
            <a:endParaRPr lang="en-US" altLang="ja-JP" sz="1400" dirty="0">
              <a:solidFill>
                <a:schemeClr val="tx2">
                  <a:lumMod val="60000"/>
                  <a:lumOff val="40000"/>
                </a:schemeClr>
              </a:solidFill>
            </a:endParaRPr>
          </a:p>
          <a:p>
            <a:r>
              <a:rPr kumimoji="1" lang="ja-JP" altLang="en-US" sz="1400" dirty="0" smtClean="0"/>
              <a:t>・特別控除額：　</a:t>
            </a:r>
            <a:r>
              <a:rPr kumimoji="1" lang="ja-JP" altLang="en-US" sz="1400" b="1" dirty="0" smtClean="0">
                <a:solidFill>
                  <a:srgbClr val="FF0000"/>
                </a:solidFill>
              </a:rPr>
              <a:t>累計で２</a:t>
            </a:r>
            <a:r>
              <a:rPr kumimoji="1" lang="en-US" altLang="ja-JP" sz="1400" b="1" dirty="0" smtClean="0">
                <a:solidFill>
                  <a:srgbClr val="FF0000"/>
                </a:solidFill>
              </a:rPr>
              <a:t>,</a:t>
            </a:r>
            <a:r>
              <a:rPr kumimoji="1" lang="ja-JP" altLang="en-US" sz="1400" b="1" dirty="0" smtClean="0">
                <a:solidFill>
                  <a:srgbClr val="FF0000"/>
                </a:solidFill>
              </a:rPr>
              <a:t>５００万円</a:t>
            </a:r>
            <a:endParaRPr kumimoji="1" lang="en-US" altLang="ja-JP" sz="1400" b="1" dirty="0" smtClean="0">
              <a:solidFill>
                <a:srgbClr val="FF0000"/>
              </a:solidFill>
            </a:endParaRPr>
          </a:p>
          <a:p>
            <a:r>
              <a:rPr lang="ja-JP" altLang="en-US" sz="1400" b="1" dirty="0">
                <a:solidFill>
                  <a:srgbClr val="FF0000"/>
                </a:solidFill>
              </a:rPr>
              <a:t>　</a:t>
            </a:r>
            <a:r>
              <a:rPr lang="ja-JP" altLang="en-US" sz="1400" b="1" dirty="0" smtClean="0">
                <a:solidFill>
                  <a:srgbClr val="FF0000"/>
                </a:solidFill>
              </a:rPr>
              <a:t>　　　　　　　　　</a:t>
            </a:r>
            <a:r>
              <a:rPr lang="ja-JP" altLang="en-US" sz="1400" dirty="0" smtClean="0"/>
              <a:t>（</a:t>
            </a:r>
            <a:r>
              <a:rPr lang="ja-JP" altLang="en-US" sz="1400" dirty="0"/>
              <a:t>この金額以下</a:t>
            </a:r>
            <a:r>
              <a:rPr lang="ja-JP" altLang="en-US" sz="1400" dirty="0" smtClean="0"/>
              <a:t>であり、期限内申告であれば、贈与</a:t>
            </a:r>
            <a:r>
              <a:rPr lang="ja-JP" altLang="en-US" sz="1400" dirty="0"/>
              <a:t>時の課税はない）</a:t>
            </a:r>
            <a:endParaRPr kumimoji="1" lang="en-US" altLang="ja-JP" sz="1400" b="1" dirty="0" smtClean="0">
              <a:solidFill>
                <a:srgbClr val="FF0000"/>
              </a:solidFill>
            </a:endParaRPr>
          </a:p>
          <a:p>
            <a:endParaRPr lang="en-US" altLang="ja-JP" sz="1400" dirty="0"/>
          </a:p>
          <a:p>
            <a:r>
              <a:rPr kumimoji="1" lang="ja-JP" altLang="en-US" sz="1400" dirty="0" smtClean="0"/>
              <a:t>・贈与税の税額</a:t>
            </a:r>
            <a:endParaRPr kumimoji="1" lang="en-US" altLang="ja-JP" sz="1400" dirty="0" smtClean="0"/>
          </a:p>
          <a:p>
            <a:r>
              <a:rPr lang="ja-JP" altLang="en-US" sz="1400" dirty="0"/>
              <a:t>　</a:t>
            </a:r>
            <a:r>
              <a:rPr lang="ja-JP" altLang="en-US" sz="1400" dirty="0" smtClean="0"/>
              <a:t>　特別控除額を超える金額</a:t>
            </a:r>
            <a:r>
              <a:rPr lang="en-US" altLang="ja-JP" sz="1400" dirty="0" smtClean="0"/>
              <a:t>×</a:t>
            </a:r>
            <a:r>
              <a:rPr lang="ja-JP" altLang="en-US" sz="1400" b="1" dirty="0" smtClean="0">
                <a:solidFill>
                  <a:srgbClr val="FF0000"/>
                </a:solidFill>
              </a:rPr>
              <a:t>２０％</a:t>
            </a:r>
            <a:r>
              <a:rPr lang="ja-JP" altLang="en-US" sz="1400" dirty="0" smtClean="0"/>
              <a:t>（相続税の前払い）</a:t>
            </a:r>
            <a:endParaRPr lang="en-US" altLang="ja-JP" sz="1400" dirty="0" smtClean="0"/>
          </a:p>
          <a:p>
            <a:endParaRPr kumimoji="1" lang="en-US" altLang="ja-JP" sz="1400" dirty="0"/>
          </a:p>
          <a:p>
            <a:r>
              <a:rPr lang="ja-JP" altLang="en-US" sz="1400" dirty="0" smtClean="0"/>
              <a:t>・相続税の税額</a:t>
            </a:r>
            <a:endParaRPr lang="en-US" altLang="ja-JP" sz="1400" dirty="0" smtClean="0"/>
          </a:p>
          <a:p>
            <a:r>
              <a:rPr kumimoji="1" lang="ja-JP" altLang="en-US" sz="1400" dirty="0"/>
              <a:t>　</a:t>
            </a:r>
            <a:r>
              <a:rPr kumimoji="1" lang="ja-JP" altLang="en-US" sz="1400" dirty="0" smtClean="0"/>
              <a:t>　相続時精算課税を選択すれば、以降この贈与者からの贈与については、</a:t>
            </a:r>
            <a:endParaRPr kumimoji="1" lang="en-US" altLang="ja-JP" sz="1400" dirty="0" smtClean="0"/>
          </a:p>
          <a:p>
            <a:r>
              <a:rPr lang="ja-JP" altLang="en-US" sz="1400" dirty="0"/>
              <a:t>　</a:t>
            </a:r>
            <a:r>
              <a:rPr lang="ja-JP" altLang="en-US" sz="1400" dirty="0" smtClean="0"/>
              <a:t>　　　　　　　　　　　</a:t>
            </a:r>
            <a:r>
              <a:rPr lang="ja-JP" altLang="en-US" sz="1400" dirty="0"/>
              <a:t>　</a:t>
            </a:r>
            <a:r>
              <a:rPr lang="ja-JP" altLang="en-US" sz="1400" dirty="0" smtClean="0"/>
              <a:t>　　　　　</a:t>
            </a:r>
            <a:r>
              <a:rPr kumimoji="1" lang="ja-JP" altLang="en-US" sz="1400" dirty="0" smtClean="0"/>
              <a:t>贈与時の価格で</a:t>
            </a:r>
            <a:r>
              <a:rPr lang="ja-JP" altLang="en-US" sz="1400" dirty="0" smtClean="0"/>
              <a:t>相続税の課税価格に算入する（ ⇒ </a:t>
            </a:r>
            <a:r>
              <a:rPr lang="ja-JP" altLang="en-US" sz="1400" b="1" dirty="0" smtClean="0">
                <a:solidFill>
                  <a:srgbClr val="FF0000"/>
                </a:solidFill>
              </a:rPr>
              <a:t>暦年課税には戻せない</a:t>
            </a:r>
            <a:r>
              <a:rPr lang="ja-JP" altLang="en-US" sz="1400" dirty="0" smtClean="0"/>
              <a:t>）。</a:t>
            </a:r>
            <a:endParaRPr lang="en-US" altLang="ja-JP" sz="1400" dirty="0" smtClean="0"/>
          </a:p>
          <a:p>
            <a:r>
              <a:rPr lang="ja-JP" altLang="en-US" sz="1400" dirty="0"/>
              <a:t>　</a:t>
            </a:r>
            <a:r>
              <a:rPr lang="ja-JP" altLang="en-US" sz="1400" dirty="0" smtClean="0"/>
              <a:t>　贈与時の贈与税は、相続税の計算にあたり、相続税の税額から控除する。</a:t>
            </a:r>
            <a:endParaRPr lang="en-US" altLang="ja-JP" sz="1400" dirty="0" smtClean="0"/>
          </a:p>
          <a:p>
            <a:r>
              <a:rPr lang="ja-JP" altLang="en-US" sz="1400" dirty="0"/>
              <a:t>　</a:t>
            </a:r>
            <a:r>
              <a:rPr lang="ja-JP" altLang="en-US" sz="1400" dirty="0" smtClean="0"/>
              <a:t>　贈与財産は</a:t>
            </a:r>
            <a:r>
              <a:rPr lang="ja-JP" altLang="en-US" sz="1400" b="1" dirty="0" smtClean="0">
                <a:solidFill>
                  <a:srgbClr val="FF0000"/>
                </a:solidFill>
              </a:rPr>
              <a:t>物納することができない</a:t>
            </a:r>
            <a:r>
              <a:rPr lang="ja-JP" altLang="en-US" sz="1400" dirty="0" smtClean="0"/>
              <a:t>。また、小規模宅地等の規定の適用も不可。</a:t>
            </a:r>
            <a:endParaRPr lang="en-US" altLang="ja-JP" sz="1400" dirty="0" smtClean="0"/>
          </a:p>
          <a:p>
            <a:endParaRPr lang="en-US" altLang="ja-JP" sz="1400" dirty="0"/>
          </a:p>
          <a:p>
            <a:r>
              <a:rPr lang="ja-JP" altLang="en-US" sz="1400" dirty="0" smtClean="0"/>
              <a:t>・その他</a:t>
            </a:r>
            <a:endParaRPr lang="en-US" altLang="ja-JP" sz="1400" dirty="0" smtClean="0"/>
          </a:p>
          <a:p>
            <a:r>
              <a:rPr lang="ja-JP" altLang="en-US" sz="1400" dirty="0"/>
              <a:t>　</a:t>
            </a:r>
            <a:r>
              <a:rPr lang="ja-JP" altLang="en-US" sz="1400" dirty="0" smtClean="0"/>
              <a:t>　贈与税の課税対象となる贈与を受けた年は、その金額に関係なく、</a:t>
            </a:r>
            <a:endParaRPr lang="en-US" altLang="ja-JP" sz="1400" dirty="0" smtClean="0"/>
          </a:p>
          <a:p>
            <a:r>
              <a:rPr lang="ja-JP" altLang="en-US" sz="1400" b="1" dirty="0">
                <a:solidFill>
                  <a:srgbClr val="FF0000"/>
                </a:solidFill>
              </a:rPr>
              <a:t>　</a:t>
            </a:r>
            <a:r>
              <a:rPr lang="ja-JP" altLang="en-US" sz="1400" b="1" dirty="0" smtClean="0">
                <a:solidFill>
                  <a:srgbClr val="FF0000"/>
                </a:solidFill>
              </a:rPr>
              <a:t>　　　　　　　　　　　　　　　　　　　　　　　　　　　　　　　　　　　　　１円から</a:t>
            </a:r>
            <a:r>
              <a:rPr lang="ja-JP" altLang="en-US" sz="1400" dirty="0" smtClean="0"/>
              <a:t>贈与税の申告をしなければならない。</a:t>
            </a:r>
            <a:endParaRPr lang="en-US" altLang="ja-JP" sz="1400" dirty="0" smtClean="0"/>
          </a:p>
          <a:p>
            <a:r>
              <a:rPr lang="ja-JP" altLang="en-US" sz="1400" dirty="0"/>
              <a:t>　</a:t>
            </a:r>
            <a:r>
              <a:rPr lang="ja-JP" altLang="en-US" sz="1400" dirty="0" smtClean="0"/>
              <a:t>　私法上は贈与であるから、贈与財産が不動産であれば、不動産取得税がかかる。</a:t>
            </a:r>
            <a:endParaRPr lang="en-US" altLang="ja-JP" sz="1400" dirty="0" smtClean="0"/>
          </a:p>
          <a:p>
            <a:r>
              <a:rPr lang="ja-JP" altLang="en-US" sz="1400" dirty="0"/>
              <a:t>　</a:t>
            </a:r>
            <a:r>
              <a:rPr lang="ja-JP" altLang="en-US" sz="1400" dirty="0" smtClean="0"/>
              <a:t>　登録免許税（登記費用）も相続に比べ高くなる。</a:t>
            </a:r>
            <a:endParaRPr kumimoji="1" lang="ja-JP" altLang="en-US" sz="1400" dirty="0"/>
          </a:p>
        </p:txBody>
      </p:sp>
    </p:spTree>
    <p:extLst>
      <p:ext uri="{BB962C8B-B14F-4D97-AF65-F5344CB8AC3E}">
        <p14:creationId xmlns:p14="http://schemas.microsoft.com/office/powerpoint/2010/main" val="2678160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lang="ja-JP" altLang="en-US" u="sng" dirty="0" smtClean="0"/>
              <a:t>暦年課税の贈与税の計算方法（平成２７年１月１日以降）</a:t>
            </a:r>
            <a:endParaRPr kumimoji="1" lang="en-US" altLang="ja-JP" u="sng" dirty="0" smtClean="0"/>
          </a:p>
        </p:txBody>
      </p:sp>
      <p:graphicFrame>
        <p:nvGraphicFramePr>
          <p:cNvPr id="3" name="表 2"/>
          <p:cNvGraphicFramePr>
            <a:graphicFrameLocks noGrp="1"/>
          </p:cNvGraphicFramePr>
          <p:nvPr>
            <p:extLst>
              <p:ext uri="{D42A27DB-BD31-4B8C-83A1-F6EECF244321}">
                <p14:modId xmlns:p14="http://schemas.microsoft.com/office/powerpoint/2010/main" val="716753728"/>
              </p:ext>
            </p:extLst>
          </p:nvPr>
        </p:nvGraphicFramePr>
        <p:xfrm>
          <a:off x="574668" y="1644774"/>
          <a:ext cx="6056951" cy="2223819"/>
        </p:xfrm>
        <a:graphic>
          <a:graphicData uri="http://schemas.openxmlformats.org/drawingml/2006/table">
            <a:tbl>
              <a:tblPr firstRow="1" bandRow="1">
                <a:tableStyleId>{5C22544A-7EE6-4342-B048-85BDC9FD1C3A}</a:tableStyleId>
              </a:tblPr>
              <a:tblGrid>
                <a:gridCol w="2621293"/>
                <a:gridCol w="585926"/>
                <a:gridCol w="1420428"/>
                <a:gridCol w="1429304"/>
              </a:tblGrid>
              <a:tr h="245418">
                <a:tc>
                  <a:txBody>
                    <a:bodyPr/>
                    <a:lstStyle/>
                    <a:p>
                      <a:endParaRPr kumimoji="1" lang="ja-JP" altLang="en-US" dirty="0"/>
                    </a:p>
                  </a:txBody>
                  <a:tcPr>
                    <a:solidFill>
                      <a:schemeClr val="bg1"/>
                    </a:solidFill>
                  </a:tcPr>
                </a:tc>
                <a:tc>
                  <a:txBody>
                    <a:bodyPr/>
                    <a:lstStyle/>
                    <a:p>
                      <a:endParaRPr kumimoji="1" lang="ja-JP" altLang="en-US" dirty="0"/>
                    </a:p>
                  </a:txBody>
                  <a:tcPr>
                    <a:solidFill>
                      <a:schemeClr val="bg1"/>
                    </a:solidFill>
                  </a:tcPr>
                </a:tc>
                <a:tc>
                  <a:txBody>
                    <a:bodyPr/>
                    <a:lstStyle/>
                    <a:p>
                      <a:pPr algn="ctr"/>
                      <a:r>
                        <a:rPr kumimoji="1" lang="ja-JP" altLang="en-US" dirty="0" smtClean="0">
                          <a:solidFill>
                            <a:schemeClr val="tx2">
                              <a:lumMod val="60000"/>
                              <a:lumOff val="40000"/>
                            </a:schemeClr>
                          </a:solidFill>
                        </a:rPr>
                        <a:t>一般税率を</a:t>
                      </a:r>
                      <a:endParaRPr kumimoji="1" lang="en-US" altLang="ja-JP" dirty="0" smtClean="0">
                        <a:solidFill>
                          <a:schemeClr val="tx2">
                            <a:lumMod val="60000"/>
                            <a:lumOff val="40000"/>
                          </a:schemeClr>
                        </a:solidFill>
                      </a:endParaRPr>
                    </a:p>
                    <a:p>
                      <a:pPr algn="ctr"/>
                      <a:r>
                        <a:rPr kumimoji="1" lang="ja-JP" altLang="en-US" dirty="0" smtClean="0">
                          <a:solidFill>
                            <a:schemeClr val="tx2">
                              <a:lumMod val="60000"/>
                              <a:lumOff val="40000"/>
                            </a:schemeClr>
                          </a:solidFill>
                        </a:rPr>
                        <a:t>適用</a:t>
                      </a:r>
                      <a:endParaRPr kumimoji="1" lang="en-US" altLang="ja-JP" dirty="0" smtClean="0">
                        <a:solidFill>
                          <a:schemeClr val="tx2">
                            <a:lumMod val="60000"/>
                            <a:lumOff val="40000"/>
                          </a:schemeClr>
                        </a:solidFill>
                      </a:endParaRPr>
                    </a:p>
                  </a:txBody>
                  <a:tcPr>
                    <a:noFill/>
                  </a:tcPr>
                </a:tc>
                <a:tc>
                  <a:txBody>
                    <a:bodyPr/>
                    <a:lstStyle/>
                    <a:p>
                      <a:pPr algn="ctr"/>
                      <a:r>
                        <a:rPr kumimoji="1" lang="ja-JP" altLang="en-US" dirty="0" smtClean="0">
                          <a:solidFill>
                            <a:schemeClr val="tx2">
                              <a:lumMod val="60000"/>
                              <a:lumOff val="40000"/>
                            </a:schemeClr>
                          </a:solidFill>
                        </a:rPr>
                        <a:t>特例税率を</a:t>
                      </a:r>
                      <a:endParaRPr kumimoji="1" lang="en-US" altLang="ja-JP" dirty="0" smtClean="0">
                        <a:solidFill>
                          <a:schemeClr val="tx2">
                            <a:lumMod val="60000"/>
                            <a:lumOff val="40000"/>
                          </a:schemeClr>
                        </a:solidFill>
                      </a:endParaRPr>
                    </a:p>
                    <a:p>
                      <a:pPr algn="ctr"/>
                      <a:r>
                        <a:rPr kumimoji="1" lang="ja-JP" altLang="en-US" dirty="0" smtClean="0">
                          <a:solidFill>
                            <a:schemeClr val="tx2">
                              <a:lumMod val="60000"/>
                              <a:lumOff val="40000"/>
                            </a:schemeClr>
                          </a:solidFill>
                        </a:rPr>
                        <a:t>適用</a:t>
                      </a:r>
                      <a:endParaRPr kumimoji="1" lang="ja-JP" altLang="en-US" dirty="0">
                        <a:solidFill>
                          <a:schemeClr val="tx2">
                            <a:lumMod val="60000"/>
                            <a:lumOff val="40000"/>
                          </a:schemeClr>
                        </a:solidFill>
                      </a:endParaRPr>
                    </a:p>
                  </a:txBody>
                  <a:tcPr>
                    <a:noFill/>
                  </a:tcPr>
                </a:tc>
              </a:tr>
              <a:tr h="245418">
                <a:tc>
                  <a:txBody>
                    <a:bodyPr/>
                    <a:lstStyle/>
                    <a:p>
                      <a:endParaRPr kumimoji="1" lang="ja-JP" altLang="en-US" dirty="0"/>
                    </a:p>
                  </a:txBody>
                  <a:tcPr>
                    <a:lnB w="12700" cap="flat" cmpd="sng" algn="ctr">
                      <a:solidFill>
                        <a:schemeClr val="bg1">
                          <a:lumMod val="65000"/>
                        </a:schemeClr>
                      </a:solidFill>
                      <a:prstDash val="solid"/>
                      <a:round/>
                      <a:headEnd type="none" w="med" len="med"/>
                      <a:tailEnd type="none" w="med" len="med"/>
                    </a:lnB>
                    <a:noFill/>
                  </a:tcPr>
                </a:tc>
                <a:tc>
                  <a:txBody>
                    <a:bodyPr/>
                    <a:lstStyle/>
                    <a:p>
                      <a:endParaRPr kumimoji="1" lang="ja-JP" altLang="en-US" dirty="0"/>
                    </a:p>
                  </a:txBody>
                  <a:tcPr>
                    <a:noFill/>
                  </a:tcPr>
                </a:tc>
                <a:tc>
                  <a:txBody>
                    <a:bodyPr/>
                    <a:lstStyle/>
                    <a:p>
                      <a:endParaRPr kumimoji="1" lang="ja-JP" altLang="en-US" dirty="0"/>
                    </a:p>
                  </a:txBody>
                  <a:tcPr>
                    <a:lnB w="12700" cap="flat" cmpd="sng" algn="ctr">
                      <a:solidFill>
                        <a:schemeClr val="bg1">
                          <a:lumMod val="65000"/>
                        </a:schemeClr>
                      </a:solidFill>
                      <a:prstDash val="solid"/>
                      <a:round/>
                      <a:headEnd type="none" w="med" len="med"/>
                      <a:tailEnd type="none" w="med" len="med"/>
                    </a:lnB>
                    <a:noFill/>
                  </a:tcPr>
                </a:tc>
                <a:tc>
                  <a:txBody>
                    <a:bodyPr/>
                    <a:lstStyle/>
                    <a:p>
                      <a:endParaRPr kumimoji="1" lang="ja-JP" altLang="en-US" dirty="0"/>
                    </a:p>
                  </a:txBody>
                  <a:tcPr>
                    <a:noFill/>
                  </a:tcPr>
                </a:tc>
              </a:tr>
              <a:tr h="974139">
                <a:tc>
                  <a:txBody>
                    <a:bodyPr/>
                    <a:lstStyle/>
                    <a:p>
                      <a:pPr algn="ctr"/>
                      <a:r>
                        <a:rPr kumimoji="1" lang="ja-JP" altLang="en-US" dirty="0" smtClean="0"/>
                        <a:t>贈　与　財　産</a:t>
                      </a:r>
                      <a:endParaRPr kumimoji="1" lang="ja-JP" altLang="en-US" dirty="0"/>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endParaRPr kumimoji="1" lang="ja-JP" altLang="en-US" dirty="0"/>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noFill/>
                  </a:tcPr>
                </a:tc>
                <a:tc>
                  <a:txBody>
                    <a:bodyPr/>
                    <a:lstStyle/>
                    <a:p>
                      <a:pPr algn="ctr"/>
                      <a:r>
                        <a:rPr kumimoji="1" lang="ja-JP" altLang="en-US" dirty="0" smtClean="0">
                          <a:solidFill>
                            <a:schemeClr val="tx1"/>
                          </a:solidFill>
                        </a:rPr>
                        <a:t>一般贈与財産</a:t>
                      </a:r>
                      <a:endParaRPr kumimoji="1" lang="ja-JP" altLang="en-US" dirty="0">
                        <a:solidFill>
                          <a:schemeClr val="tx1"/>
                        </a:solidFill>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r>
                        <a:rPr kumimoji="1" lang="ja-JP" altLang="en-US" dirty="0" smtClean="0">
                          <a:solidFill>
                            <a:schemeClr val="tx1"/>
                          </a:solidFill>
                        </a:rPr>
                        <a:t>特例贈与財産</a:t>
                      </a:r>
                      <a:endParaRPr kumimoji="1" lang="ja-JP" altLang="en-US" dirty="0">
                        <a:solidFill>
                          <a:schemeClr val="tx1"/>
                        </a:solidFill>
                      </a:endParaRPr>
                    </a:p>
                  </a:txBody>
                  <a:tcPr anchor="ct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solidFill>
                      <a:srgbClr val="9BD9FF"/>
                    </a:solidFill>
                  </a:tcPr>
                </a:tc>
              </a:tr>
              <a:tr h="245418">
                <a:tc>
                  <a:txBody>
                    <a:bodyPr/>
                    <a:lstStyle/>
                    <a:p>
                      <a:pPr algn="ctr"/>
                      <a:r>
                        <a:rPr kumimoji="1" lang="ja-JP" altLang="en-US" dirty="0" smtClean="0"/>
                        <a:t>基礎控除（１１０万円）</a:t>
                      </a:r>
                      <a:endParaRPr kumimoji="1" lang="en-US" altLang="ja-JP" dirty="0" smtClean="0"/>
                    </a:p>
                  </a:txBody>
                  <a:tcPr>
                    <a:lnT w="12700" cap="flat" cmpd="sng" algn="ctr">
                      <a:solidFill>
                        <a:schemeClr val="bg1">
                          <a:lumMod val="65000"/>
                        </a:schemeClr>
                      </a:solidFill>
                      <a:prstDash val="solid"/>
                      <a:round/>
                      <a:headEnd type="none" w="med" len="med"/>
                      <a:tailEnd type="none" w="med" len="med"/>
                    </a:lnT>
                    <a:solidFill>
                      <a:srgbClr val="FFFF00"/>
                    </a:solidFill>
                  </a:tcPr>
                </a:tc>
                <a:tc>
                  <a:txBody>
                    <a:bodyPr/>
                    <a:lstStyle/>
                    <a:p>
                      <a:endParaRPr kumimoji="1" lang="ja-JP" altLang="en-US" dirty="0"/>
                    </a:p>
                  </a:txBody>
                  <a:tcPr>
                    <a:noFill/>
                  </a:tcPr>
                </a:tc>
                <a:tc gridSpan="2">
                  <a:txBody>
                    <a:bodyPr/>
                    <a:lstStyle/>
                    <a:p>
                      <a:pPr algn="ctr"/>
                      <a:r>
                        <a:rPr kumimoji="1" lang="ja-JP" altLang="en-US" dirty="0" smtClean="0"/>
                        <a:t>基礎控除（１１０万円）</a:t>
                      </a:r>
                      <a:endParaRPr kumimoji="1" lang="ja-JP" altLang="en-US" dirty="0"/>
                    </a:p>
                  </a:txBody>
                  <a:tcPr>
                    <a:lnT w="12700" cap="flat" cmpd="sng" algn="ctr">
                      <a:solidFill>
                        <a:schemeClr val="bg1">
                          <a:lumMod val="65000"/>
                        </a:schemeClr>
                      </a:solidFill>
                      <a:prstDash val="solid"/>
                      <a:round/>
                      <a:headEnd type="none" w="med" len="med"/>
                      <a:tailEnd type="none" w="med" len="med"/>
                    </a:lnT>
                    <a:solidFill>
                      <a:srgbClr val="FFFF00"/>
                    </a:solidFill>
                  </a:tcPr>
                </a:tc>
                <a:tc hMerge="1">
                  <a:txBody>
                    <a:bodyPr/>
                    <a:lstStyle/>
                    <a:p>
                      <a:endParaRPr kumimoji="1" lang="ja-JP" altLang="en-US" dirty="0"/>
                    </a:p>
                  </a:txBody>
                  <a:tcPr/>
                </a:tc>
              </a:tr>
            </a:tbl>
          </a:graphicData>
        </a:graphic>
      </p:graphicFrame>
      <p:sp>
        <p:nvSpPr>
          <p:cNvPr id="4" name="テキスト ボックス 3"/>
          <p:cNvSpPr txBox="1"/>
          <p:nvPr/>
        </p:nvSpPr>
        <p:spPr>
          <a:xfrm>
            <a:off x="7003127" y="2556770"/>
            <a:ext cx="2084195" cy="1323439"/>
          </a:xfrm>
          <a:prstGeom prst="rect">
            <a:avLst/>
          </a:prstGeom>
          <a:noFill/>
          <a:ln>
            <a:solidFill>
              <a:srgbClr val="9BD9FF"/>
            </a:solidFill>
          </a:ln>
        </p:spPr>
        <p:txBody>
          <a:bodyPr wrap="square" rtlCol="0">
            <a:spAutoFit/>
          </a:bodyPr>
          <a:lstStyle/>
          <a:p>
            <a:r>
              <a:rPr kumimoji="1" lang="ja-JP" altLang="en-US" dirty="0" smtClean="0"/>
              <a:t>受遺者：</a:t>
            </a:r>
            <a:endParaRPr kumimoji="1" lang="en-US" altLang="ja-JP" dirty="0" smtClean="0"/>
          </a:p>
          <a:p>
            <a:r>
              <a:rPr lang="ja-JP" altLang="en-US" dirty="0" smtClean="0">
                <a:solidFill>
                  <a:srgbClr val="FF0000"/>
                </a:solidFill>
              </a:rPr>
              <a:t>　　</a:t>
            </a:r>
            <a:r>
              <a:rPr kumimoji="1" lang="ja-JP" altLang="en-US" dirty="0" smtClean="0">
                <a:solidFill>
                  <a:srgbClr val="FF0000"/>
                </a:solidFill>
              </a:rPr>
              <a:t>２０歳以上</a:t>
            </a:r>
            <a:r>
              <a:rPr kumimoji="1" lang="ja-JP" altLang="en-US" dirty="0" smtClean="0"/>
              <a:t>の者</a:t>
            </a:r>
            <a:endParaRPr kumimoji="1" lang="en-US" altLang="ja-JP" dirty="0" smtClean="0"/>
          </a:p>
          <a:p>
            <a:r>
              <a:rPr lang="ja-JP" altLang="en-US" dirty="0" smtClean="0"/>
              <a:t>贈与者：</a:t>
            </a:r>
            <a:endParaRPr lang="en-US" altLang="ja-JP" dirty="0" smtClean="0"/>
          </a:p>
          <a:p>
            <a:r>
              <a:rPr lang="ja-JP" altLang="en-US" dirty="0"/>
              <a:t>　</a:t>
            </a:r>
            <a:r>
              <a:rPr lang="ja-JP" altLang="en-US" dirty="0" smtClean="0"/>
              <a:t>　受遺者の</a:t>
            </a:r>
            <a:r>
              <a:rPr lang="ja-JP" altLang="en-US" dirty="0" smtClean="0">
                <a:solidFill>
                  <a:srgbClr val="FF0000"/>
                </a:solidFill>
              </a:rPr>
              <a:t>直系尊属</a:t>
            </a:r>
            <a:endParaRPr lang="en-US" altLang="ja-JP" dirty="0" smtClean="0">
              <a:solidFill>
                <a:srgbClr val="FF0000"/>
              </a:solidFill>
            </a:endParaRPr>
          </a:p>
          <a:p>
            <a:r>
              <a:rPr lang="ja-JP" altLang="en-US" dirty="0">
                <a:solidFill>
                  <a:srgbClr val="FF0000"/>
                </a:solidFill>
              </a:rPr>
              <a:t>　</a:t>
            </a:r>
            <a:r>
              <a:rPr lang="ja-JP" altLang="en-US" dirty="0" smtClean="0">
                <a:solidFill>
                  <a:srgbClr val="FF0000"/>
                </a:solidFill>
              </a:rPr>
              <a:t>　</a:t>
            </a:r>
            <a:r>
              <a:rPr lang="ja-JP" altLang="en-US" dirty="0" smtClean="0"/>
              <a:t>（父母や祖父母）</a:t>
            </a:r>
            <a:endParaRPr lang="en-US" altLang="ja-JP" dirty="0" smtClean="0"/>
          </a:p>
        </p:txBody>
      </p:sp>
      <p:sp>
        <p:nvSpPr>
          <p:cNvPr id="6" name="テキスト ボックス 5"/>
          <p:cNvSpPr txBox="1"/>
          <p:nvPr/>
        </p:nvSpPr>
        <p:spPr>
          <a:xfrm>
            <a:off x="603680" y="4101484"/>
            <a:ext cx="8087557" cy="2062103"/>
          </a:xfrm>
          <a:prstGeom prst="rect">
            <a:avLst/>
          </a:prstGeom>
          <a:noFill/>
        </p:spPr>
        <p:txBody>
          <a:bodyPr wrap="square" rtlCol="0">
            <a:spAutoFit/>
          </a:bodyPr>
          <a:lstStyle/>
          <a:p>
            <a:r>
              <a:rPr kumimoji="1" lang="en-US" altLang="ja-JP" dirty="0" smtClean="0"/>
              <a:t>※</a:t>
            </a:r>
            <a:r>
              <a:rPr kumimoji="1" lang="ja-JP" altLang="en-US" dirty="0" smtClean="0"/>
              <a:t>　一般贈与財産と特例贈与財産を取得した場合には、税額を按分計算する。</a:t>
            </a:r>
            <a:endParaRPr kumimoji="1" lang="en-US" altLang="ja-JP" dirty="0" smtClean="0"/>
          </a:p>
          <a:p>
            <a:r>
              <a:rPr lang="ja-JP" altLang="en-US" dirty="0"/>
              <a:t>　</a:t>
            </a:r>
            <a:r>
              <a:rPr lang="ja-JP" altLang="en-US" dirty="0" smtClean="0"/>
              <a:t>例）　一般贈与財産１００万円と特例贈与財産４００万円を取得した場合</a:t>
            </a:r>
            <a:endParaRPr lang="en-US" altLang="ja-JP" dirty="0" smtClean="0"/>
          </a:p>
          <a:p>
            <a:r>
              <a:rPr kumimoji="1" lang="ja-JP" altLang="en-US" dirty="0" smtClean="0"/>
              <a:t>　　　基礎控除後の課税価格 ＝ ５００万円－１１０万円 ＝ ３９０万円</a:t>
            </a:r>
            <a:endParaRPr kumimoji="1" lang="en-US" altLang="ja-JP" dirty="0" smtClean="0"/>
          </a:p>
          <a:p>
            <a:r>
              <a:rPr kumimoji="1" lang="ja-JP" altLang="en-US" dirty="0" smtClean="0"/>
              <a:t>　　　一般贈与財産に対する金額</a:t>
            </a:r>
            <a:endParaRPr kumimoji="1" lang="en-US" altLang="ja-JP" dirty="0" smtClean="0"/>
          </a:p>
          <a:p>
            <a:r>
              <a:rPr lang="ja-JP" altLang="en-US" dirty="0">
                <a:sym typeface="Wingdings" panose="05000000000000000000" pitchFamily="2" charset="2"/>
              </a:rPr>
              <a:t>　</a:t>
            </a:r>
            <a:r>
              <a:rPr lang="ja-JP" altLang="en-US" dirty="0" smtClean="0">
                <a:sym typeface="Wingdings" panose="05000000000000000000" pitchFamily="2" charset="2"/>
              </a:rPr>
              <a:t>　　　　　（</a:t>
            </a:r>
            <a:r>
              <a:rPr lang="ja-JP" altLang="en-US" dirty="0">
                <a:sym typeface="Wingdings" panose="05000000000000000000" pitchFamily="2" charset="2"/>
              </a:rPr>
              <a:t>３９０</a:t>
            </a:r>
            <a:r>
              <a:rPr kumimoji="1" lang="ja-JP" altLang="en-US" dirty="0" smtClean="0"/>
              <a:t>万円</a:t>
            </a:r>
            <a:r>
              <a:rPr kumimoji="1" lang="en-US" altLang="ja-JP" dirty="0" smtClean="0"/>
              <a:t>×20</a:t>
            </a:r>
            <a:r>
              <a:rPr kumimoji="1" lang="ja-JP" altLang="en-US" dirty="0" smtClean="0"/>
              <a:t>％－</a:t>
            </a:r>
            <a:r>
              <a:rPr lang="ja-JP" altLang="en-US" dirty="0"/>
              <a:t>２５</a:t>
            </a:r>
            <a:r>
              <a:rPr kumimoji="1" lang="ja-JP" altLang="en-US" dirty="0" smtClean="0"/>
              <a:t>万円）</a:t>
            </a:r>
            <a:r>
              <a:rPr kumimoji="1" lang="en-US" altLang="ja-JP" dirty="0" smtClean="0"/>
              <a:t>×</a:t>
            </a:r>
            <a:r>
              <a:rPr kumimoji="1" lang="ja-JP" altLang="en-US" dirty="0" smtClean="0"/>
              <a:t>（</a:t>
            </a:r>
            <a:r>
              <a:rPr lang="ja-JP" altLang="en-US" dirty="0"/>
              <a:t>１００</a:t>
            </a:r>
            <a:r>
              <a:rPr kumimoji="1" lang="ja-JP" altLang="en-US" dirty="0" smtClean="0"/>
              <a:t>万円／</a:t>
            </a:r>
            <a:r>
              <a:rPr lang="ja-JP" altLang="en-US" dirty="0"/>
              <a:t>５００</a:t>
            </a:r>
            <a:r>
              <a:rPr kumimoji="1" lang="ja-JP" altLang="en-US" dirty="0" smtClean="0"/>
              <a:t>万円） ＝ １０６</a:t>
            </a:r>
            <a:r>
              <a:rPr kumimoji="1" lang="en-US" altLang="ja-JP" dirty="0" smtClean="0"/>
              <a:t>,</a:t>
            </a:r>
            <a:r>
              <a:rPr kumimoji="1" lang="ja-JP" altLang="en-US" dirty="0" smtClean="0"/>
              <a:t>０００円</a:t>
            </a:r>
            <a:r>
              <a:rPr kumimoji="1" lang="en-US" altLang="ja-JP" dirty="0" smtClean="0"/>
              <a:t>‥‥</a:t>
            </a:r>
            <a:r>
              <a:rPr kumimoji="1" lang="ja-JP" altLang="en-US" dirty="0" smtClean="0"/>
              <a:t>①</a:t>
            </a:r>
            <a:endParaRPr kumimoji="1" lang="en-US" altLang="ja-JP" dirty="0" smtClean="0"/>
          </a:p>
          <a:p>
            <a:r>
              <a:rPr lang="ja-JP" altLang="en-US" dirty="0"/>
              <a:t>　</a:t>
            </a:r>
            <a:r>
              <a:rPr lang="ja-JP" altLang="en-US" dirty="0" smtClean="0"/>
              <a:t>　　特例贈与財産に対する金額</a:t>
            </a:r>
            <a:endParaRPr lang="en-US" altLang="ja-JP" dirty="0" smtClean="0"/>
          </a:p>
          <a:p>
            <a:r>
              <a:rPr lang="ja-JP" altLang="en-US" dirty="0" smtClean="0">
                <a:sym typeface="Wingdings" panose="05000000000000000000" pitchFamily="2" charset="2"/>
              </a:rPr>
              <a:t>　</a:t>
            </a:r>
            <a:r>
              <a:rPr lang="ja-JP" altLang="en-US" dirty="0">
                <a:sym typeface="Wingdings" panose="05000000000000000000" pitchFamily="2" charset="2"/>
              </a:rPr>
              <a:t>　　　　　（３９０</a:t>
            </a:r>
            <a:r>
              <a:rPr lang="ja-JP" altLang="en-US" dirty="0"/>
              <a:t>万円</a:t>
            </a:r>
            <a:r>
              <a:rPr lang="en-US" altLang="ja-JP" dirty="0" smtClean="0"/>
              <a:t>×</a:t>
            </a:r>
            <a:r>
              <a:rPr lang="en-US" altLang="ja-JP" dirty="0"/>
              <a:t>15</a:t>
            </a:r>
            <a:r>
              <a:rPr lang="ja-JP" altLang="en-US" dirty="0" smtClean="0"/>
              <a:t>％－１０万円</a:t>
            </a:r>
            <a:r>
              <a:rPr lang="ja-JP" altLang="en-US" dirty="0"/>
              <a:t>）</a:t>
            </a:r>
            <a:r>
              <a:rPr lang="en-US" altLang="ja-JP" dirty="0"/>
              <a:t>×</a:t>
            </a:r>
            <a:r>
              <a:rPr lang="ja-JP" altLang="en-US" dirty="0" smtClean="0"/>
              <a:t>（４００万円</a:t>
            </a:r>
            <a:r>
              <a:rPr lang="ja-JP" altLang="en-US" dirty="0"/>
              <a:t>／５００万円</a:t>
            </a:r>
            <a:r>
              <a:rPr lang="ja-JP" altLang="en-US" dirty="0" smtClean="0"/>
              <a:t>） ＝ ３８８</a:t>
            </a:r>
            <a:r>
              <a:rPr lang="en-US" altLang="ja-JP" dirty="0" smtClean="0"/>
              <a:t>,</a:t>
            </a:r>
            <a:r>
              <a:rPr lang="ja-JP" altLang="en-US" dirty="0" smtClean="0"/>
              <a:t>０００円</a:t>
            </a:r>
            <a:r>
              <a:rPr lang="en-US" altLang="ja-JP" dirty="0" smtClean="0"/>
              <a:t>‥‥</a:t>
            </a:r>
            <a:r>
              <a:rPr lang="ja-JP" altLang="en-US" dirty="0" smtClean="0"/>
              <a:t>②</a:t>
            </a:r>
            <a:endParaRPr lang="en-US" altLang="ja-JP" dirty="0" smtClean="0"/>
          </a:p>
          <a:p>
            <a:r>
              <a:rPr lang="ja-JP" altLang="en-US" dirty="0"/>
              <a:t>　</a:t>
            </a:r>
            <a:r>
              <a:rPr lang="ja-JP" altLang="en-US" dirty="0" smtClean="0"/>
              <a:t>　　贈与税額 ＝ ①＋② ＝ ４９４</a:t>
            </a:r>
            <a:r>
              <a:rPr lang="en-US" altLang="ja-JP" dirty="0" smtClean="0"/>
              <a:t>,</a:t>
            </a:r>
            <a:r>
              <a:rPr lang="ja-JP" altLang="en-US" dirty="0" smtClean="0"/>
              <a:t>０００円</a:t>
            </a:r>
            <a:endParaRPr kumimoji="1" lang="ja-JP" altLang="en-US" dirty="0"/>
          </a:p>
        </p:txBody>
      </p:sp>
      <p:sp>
        <p:nvSpPr>
          <p:cNvPr id="7" name="下矢印 6"/>
          <p:cNvSpPr/>
          <p:nvPr/>
        </p:nvSpPr>
        <p:spPr>
          <a:xfrm>
            <a:off x="4128118" y="2246050"/>
            <a:ext cx="710212" cy="230820"/>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下矢印 7"/>
          <p:cNvSpPr/>
          <p:nvPr/>
        </p:nvSpPr>
        <p:spPr>
          <a:xfrm>
            <a:off x="5575178" y="2246050"/>
            <a:ext cx="710212" cy="230820"/>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a:off x="3391270" y="2689934"/>
            <a:ext cx="204187" cy="754602"/>
          </a:xfrm>
          <a:prstGeom prst="rightArrow">
            <a:avLst/>
          </a:prstGeom>
          <a:solidFill>
            <a:srgbClr val="9BD9FF"/>
          </a:solidFill>
          <a:ln>
            <a:solidFill>
              <a:srgbClr val="9BD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左矢印 9"/>
          <p:cNvSpPr/>
          <p:nvPr/>
        </p:nvSpPr>
        <p:spPr>
          <a:xfrm>
            <a:off x="6711519" y="2689933"/>
            <a:ext cx="221944" cy="754603"/>
          </a:xfrm>
          <a:prstGeom prst="lef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411548" y="2192183"/>
            <a:ext cx="967667" cy="338554"/>
          </a:xfrm>
          <a:prstGeom prst="rect">
            <a:avLst/>
          </a:prstGeom>
          <a:noFill/>
        </p:spPr>
        <p:txBody>
          <a:bodyPr wrap="square" rtlCol="0">
            <a:spAutoFit/>
          </a:bodyPr>
          <a:lstStyle/>
          <a:p>
            <a:r>
              <a:rPr lang="ja-JP" altLang="en-US" dirty="0"/>
              <a:t>（</a:t>
            </a:r>
            <a:r>
              <a:rPr lang="ja-JP" altLang="en-US" dirty="0" smtClean="0"/>
              <a:t>現　行）</a:t>
            </a:r>
            <a:endParaRPr kumimoji="1" lang="ja-JP" altLang="en-US" dirty="0"/>
          </a:p>
        </p:txBody>
      </p:sp>
    </p:spTree>
    <p:extLst>
      <p:ext uri="{BB962C8B-B14F-4D97-AF65-F5344CB8AC3E}">
        <p14:creationId xmlns:p14="http://schemas.microsoft.com/office/powerpoint/2010/main" val="4037518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1705" y="1260629"/>
            <a:ext cx="7457243" cy="338554"/>
          </a:xfrm>
          <a:prstGeom prst="rect">
            <a:avLst/>
          </a:prstGeom>
          <a:noFill/>
        </p:spPr>
        <p:txBody>
          <a:bodyPr wrap="square" rtlCol="0">
            <a:spAutoFit/>
          </a:bodyPr>
          <a:lstStyle/>
          <a:p>
            <a:r>
              <a:rPr lang="ja-JP" altLang="en-US" u="sng" dirty="0" smtClean="0"/>
              <a:t>暦年課税の贈与</a:t>
            </a:r>
            <a:r>
              <a:rPr kumimoji="1" lang="ja-JP" altLang="en-US" u="sng" dirty="0" smtClean="0"/>
              <a:t>税の税率の見直し</a:t>
            </a:r>
            <a:endParaRPr kumimoji="1" lang="en-US" altLang="ja-JP" u="sng" dirty="0" smtClean="0"/>
          </a:p>
        </p:txBody>
      </p:sp>
      <p:graphicFrame>
        <p:nvGraphicFramePr>
          <p:cNvPr id="3" name="表 2"/>
          <p:cNvGraphicFramePr>
            <a:graphicFrameLocks noGrp="1"/>
          </p:cNvGraphicFramePr>
          <p:nvPr>
            <p:extLst>
              <p:ext uri="{D42A27DB-BD31-4B8C-83A1-F6EECF244321}">
                <p14:modId xmlns:p14="http://schemas.microsoft.com/office/powerpoint/2010/main" val="2692730739"/>
              </p:ext>
            </p:extLst>
          </p:nvPr>
        </p:nvGraphicFramePr>
        <p:xfrm>
          <a:off x="390616" y="1778741"/>
          <a:ext cx="8229602" cy="4450080"/>
        </p:xfrm>
        <a:graphic>
          <a:graphicData uri="http://schemas.openxmlformats.org/drawingml/2006/table">
            <a:tbl>
              <a:tblPr>
                <a:tableStyleId>{5C22544A-7EE6-4342-B048-85BDC9FD1C3A}</a:tableStyleId>
              </a:tblPr>
              <a:tblGrid>
                <a:gridCol w="3160452"/>
                <a:gridCol w="639192"/>
                <a:gridCol w="923278"/>
                <a:gridCol w="435006"/>
                <a:gridCol w="621437"/>
                <a:gridCol w="914400"/>
                <a:gridCol w="603681"/>
                <a:gridCol w="932156"/>
              </a:tblGrid>
              <a:tr h="370840">
                <a:tc rowSpan="3">
                  <a:txBody>
                    <a:bodyPr/>
                    <a:lstStyle/>
                    <a:p>
                      <a:pPr algn="ctr"/>
                      <a:r>
                        <a:rPr kumimoji="1" lang="ja-JP" altLang="en-US" b="0" dirty="0" smtClean="0">
                          <a:solidFill>
                            <a:schemeClr val="tx1"/>
                          </a:solidFill>
                        </a:rPr>
                        <a:t>基礎控除後の課税価格</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2" gridSpan="2">
                  <a:txBody>
                    <a:bodyPr/>
                    <a:lstStyle/>
                    <a:p>
                      <a:pPr algn="ctr"/>
                      <a:r>
                        <a:rPr kumimoji="1" lang="ja-JP" altLang="en-US" b="0" dirty="0" smtClean="0">
                          <a:solidFill>
                            <a:schemeClr val="tx1"/>
                          </a:solidFill>
                        </a:rPr>
                        <a:t>改　正　前</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b="0"/>
                    </a:p>
                  </a:txBody>
                  <a:tcPr>
                    <a:solidFill>
                      <a:srgbClr val="FFC000"/>
                    </a:solidFill>
                  </a:tcPr>
                </a:tc>
                <a:tc rowSpan="12">
                  <a:txBody>
                    <a:bodyPr/>
                    <a:lstStyle/>
                    <a:p>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chemeClr val="bg1"/>
                    </a:solidFill>
                  </a:tcPr>
                </a:tc>
                <a:tc gridSpan="4">
                  <a:txBody>
                    <a:bodyPr/>
                    <a:lstStyle/>
                    <a:p>
                      <a:pPr algn="ctr"/>
                      <a:r>
                        <a:rPr kumimoji="1" lang="ja-JP" altLang="en-US" b="0" dirty="0" smtClean="0">
                          <a:solidFill>
                            <a:schemeClr val="tx1"/>
                          </a:solidFill>
                        </a:rPr>
                        <a:t>改　正　後</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b="0" dirty="0"/>
                    </a:p>
                  </a:txBody>
                  <a:tcPr>
                    <a:solidFill>
                      <a:srgbClr val="FFC000"/>
                    </a:solidFill>
                  </a:tcPr>
                </a:tc>
              </a:tr>
              <a:tr h="370840">
                <a:tc vMerge="1">
                  <a:txBody>
                    <a:bodyPr/>
                    <a:lstStyle/>
                    <a:p>
                      <a:endParaRPr kumimoji="1" lang="ja-JP" altLang="en-US"/>
                    </a:p>
                  </a:txBody>
                  <a:tcPr/>
                </a:tc>
                <a:tc gridSpan="2" vMerge="1">
                  <a:txBody>
                    <a:bodyPr/>
                    <a:lstStyle/>
                    <a:p>
                      <a:pPr algn="ct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vMerge="1">
                  <a:txBody>
                    <a:bodyPr/>
                    <a:lstStyle/>
                    <a:p>
                      <a:pPr algn="ct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gridSpan="2">
                  <a:txBody>
                    <a:bodyPr/>
                    <a:lstStyle/>
                    <a:p>
                      <a:pPr algn="ctr"/>
                      <a:r>
                        <a:rPr kumimoji="1" lang="ja-JP" altLang="en-US" b="0" dirty="0" smtClean="0">
                          <a:solidFill>
                            <a:schemeClr val="tx1"/>
                          </a:solidFill>
                        </a:rPr>
                        <a:t>一般贈与財産</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b="0" dirty="0" smtClean="0">
                          <a:solidFill>
                            <a:schemeClr val="tx1"/>
                          </a:solidFill>
                        </a:rPr>
                        <a:t>特例贈与財産</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vMerge="1">
                  <a:txBody>
                    <a:bodyPr/>
                    <a:lstStyle/>
                    <a:p>
                      <a:endParaRPr kumimoji="1" lang="ja-JP" altLang="en-US" b="0" dirty="0"/>
                    </a:p>
                  </a:txBody>
                  <a:tcPr>
                    <a:solidFill>
                      <a:srgbClr val="FFC000"/>
                    </a:solidFill>
                  </a:tcPr>
                </a:tc>
                <a:tc>
                  <a:txBody>
                    <a:bodyPr/>
                    <a:lstStyle/>
                    <a:p>
                      <a:pPr algn="ctr"/>
                      <a:r>
                        <a:rPr kumimoji="1" lang="ja-JP" altLang="en-US" b="0" dirty="0" smtClean="0">
                          <a:solidFill>
                            <a:schemeClr val="tx1"/>
                          </a:solidFill>
                        </a:rPr>
                        <a:t>税率</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控除額</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solidFill>
                          <a:schemeClr val="tx1"/>
                        </a:solidFill>
                      </a:endParaRPr>
                    </a:p>
                  </a:txBody>
                  <a:tcPr anchor="ctr">
                    <a:lnR w="9525" cap="flat" cmpd="sng" algn="ctr">
                      <a:solidFill>
                        <a:schemeClr val="tx1"/>
                      </a:solidFill>
                      <a:prstDash val="solid"/>
                      <a:round/>
                      <a:headEnd type="none" w="med" len="med"/>
                      <a:tailEnd type="none" w="med" len="med"/>
                    </a:lnR>
                    <a:lnT w="38100" cmpd="sng">
                      <a:noFill/>
                    </a:lnT>
                    <a:lnB w="12700" cmpd="sng">
                      <a:noFill/>
                    </a:lnB>
                    <a:solidFill>
                      <a:schemeClr val="bg1"/>
                    </a:solidFill>
                  </a:tcPr>
                </a:tc>
                <a:tc>
                  <a:txBody>
                    <a:bodyPr/>
                    <a:lstStyle/>
                    <a:p>
                      <a:pPr algn="ctr"/>
                      <a:r>
                        <a:rPr kumimoji="1" lang="ja-JP" altLang="en-US" b="0" dirty="0" smtClean="0">
                          <a:solidFill>
                            <a:schemeClr val="tx1"/>
                          </a:solidFill>
                        </a:rPr>
                        <a:t>税率</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控除額</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税率</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控除額</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r>
                        <a:rPr kumimoji="1" lang="ja-JP" altLang="en-US" b="0" dirty="0" smtClean="0">
                          <a:solidFill>
                            <a:schemeClr val="tx1"/>
                          </a:solidFill>
                        </a:rPr>
                        <a:t>　　　　　　　　　</a:t>
                      </a:r>
                      <a:r>
                        <a:rPr kumimoji="1" lang="ja-JP" altLang="en-US" b="0" baseline="0" dirty="0" smtClean="0">
                          <a:solidFill>
                            <a:schemeClr val="tx1"/>
                          </a:solidFill>
                        </a:rPr>
                        <a:t> </a:t>
                      </a:r>
                      <a:r>
                        <a:rPr kumimoji="1" lang="ja-JP" altLang="en-US" b="0" dirty="0" smtClean="0">
                          <a:solidFill>
                            <a:schemeClr val="tx1"/>
                          </a:solidFill>
                        </a:rPr>
                        <a:t>～　  ２００万円以下</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１０％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err="1" smtClean="0">
                          <a:solidFill>
                            <a:schemeClr val="tx1"/>
                          </a:solidFill>
                        </a:rPr>
                        <a:t>ー</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solidFill>
                          <a:schemeClr val="tx1"/>
                        </a:solidFill>
                      </a:endParaRPr>
                    </a:p>
                  </a:txBody>
                  <a:tcPr anchor="ctr">
                    <a:lnR w="9525" cap="flat" cmpd="sng" algn="ctr">
                      <a:solidFill>
                        <a:schemeClr val="tx1"/>
                      </a:solidFill>
                      <a:prstDash val="solid"/>
                      <a:round/>
                      <a:headEnd type="none" w="med" len="med"/>
                      <a:tailEnd type="none" w="med" len="med"/>
                    </a:lnR>
                    <a:lnT w="12700" cmpd="sng">
                      <a:noFill/>
                    </a:lnT>
                    <a:lnB w="12700" cmpd="sng">
                      <a:noFill/>
                    </a:lnB>
                    <a:solidFill>
                      <a:schemeClr val="bg1"/>
                    </a:solidFill>
                  </a:tcPr>
                </a:tc>
                <a:tc>
                  <a:txBody>
                    <a:bodyPr/>
                    <a:lstStyle/>
                    <a:p>
                      <a:pPr algn="ctr"/>
                      <a:r>
                        <a:rPr kumimoji="1" lang="ja-JP" altLang="en-US" b="0" dirty="0" smtClean="0">
                          <a:solidFill>
                            <a:schemeClr val="tx1"/>
                          </a:solidFill>
                        </a:rPr>
                        <a:t>１０％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１０％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err="1" smtClean="0">
                          <a:solidFill>
                            <a:schemeClr val="tx1"/>
                          </a:solidFill>
                        </a:rPr>
                        <a:t>ー</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r>
                        <a:rPr kumimoji="1" lang="ja-JP" altLang="en-US" b="0" dirty="0" smtClean="0">
                          <a:solidFill>
                            <a:schemeClr val="tx1"/>
                          </a:solidFill>
                        </a:rPr>
                        <a:t>　 ２００万円超</a:t>
                      </a:r>
                      <a:r>
                        <a:rPr kumimoji="1" lang="ja-JP" altLang="en-US" b="0" baseline="0" dirty="0" smtClean="0">
                          <a:solidFill>
                            <a:schemeClr val="tx1"/>
                          </a:solidFill>
                        </a:rPr>
                        <a:t> </a:t>
                      </a:r>
                      <a:r>
                        <a:rPr kumimoji="1" lang="ja-JP" altLang="en-US" b="0" dirty="0" smtClean="0">
                          <a:solidFill>
                            <a:schemeClr val="tx1"/>
                          </a:solidFill>
                        </a:rPr>
                        <a:t>～　  ３００万円以下</a:t>
                      </a: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１５％</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１０万円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solidFill>
                          <a:schemeClr val="tx1"/>
                        </a:solidFill>
                      </a:endParaRPr>
                    </a:p>
                  </a:txBody>
                  <a:tcPr anchor="ctr">
                    <a:lnR w="9525" cap="flat" cmpd="sng" algn="ctr">
                      <a:solidFill>
                        <a:schemeClr val="tx1"/>
                      </a:solidFill>
                      <a:prstDash val="solid"/>
                      <a:round/>
                      <a:headEnd type="none" w="med" len="med"/>
                      <a:tailEnd type="none" w="med" len="med"/>
                    </a:lnR>
                    <a:lnT w="12700" cmpd="sng">
                      <a:noFill/>
                    </a:lnT>
                    <a:lnB w="12700" cmpd="sng">
                      <a:noFill/>
                    </a:lnB>
                    <a:solidFill>
                      <a:schemeClr val="bg1"/>
                    </a:solidFill>
                  </a:tcPr>
                </a:tc>
                <a:tc>
                  <a:txBody>
                    <a:bodyPr/>
                    <a:lstStyle/>
                    <a:p>
                      <a:pPr algn="ctr"/>
                      <a:r>
                        <a:rPr kumimoji="1" lang="ja-JP" altLang="en-US" b="0" dirty="0" smtClean="0">
                          <a:solidFill>
                            <a:schemeClr val="tx1"/>
                          </a:solidFill>
                        </a:rPr>
                        <a:t>１５％</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１０万円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b="0" dirty="0" smtClean="0">
                          <a:solidFill>
                            <a:schemeClr val="tx1"/>
                          </a:solidFill>
                        </a:rPr>
                        <a:t>１５％</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rowSpan="2">
                  <a:txBody>
                    <a:bodyPr/>
                    <a:lstStyle/>
                    <a:p>
                      <a:pPr algn="r"/>
                      <a:r>
                        <a:rPr kumimoji="1" lang="ja-JP" altLang="en-US" b="0" dirty="0" smtClean="0">
                          <a:solidFill>
                            <a:schemeClr val="tx1"/>
                          </a:solidFill>
                        </a:rPr>
                        <a:t>１０万円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r>
              <a:tr h="370840">
                <a:tc>
                  <a:txBody>
                    <a:bodyPr/>
                    <a:lstStyle/>
                    <a:p>
                      <a:pPr marL="0" marR="0" indent="0" algn="l" defTabSz="810433"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　 ３００万円超</a:t>
                      </a:r>
                      <a:r>
                        <a:rPr kumimoji="1" lang="ja-JP" altLang="en-US" b="0" baseline="0" dirty="0" smtClean="0">
                          <a:solidFill>
                            <a:schemeClr val="tx1"/>
                          </a:solidFill>
                        </a:rPr>
                        <a:t> </a:t>
                      </a:r>
                      <a:r>
                        <a:rPr kumimoji="1" lang="ja-JP" altLang="en-US" b="0" dirty="0" smtClean="0">
                          <a:solidFill>
                            <a:schemeClr val="tx1"/>
                          </a:solidFill>
                        </a:rPr>
                        <a:t>～　  ４００万円以下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２０％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２５万円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solidFill>
                          <a:schemeClr val="tx1"/>
                        </a:solidFill>
                      </a:endParaRPr>
                    </a:p>
                  </a:txBody>
                  <a:tcPr anchor="ctr">
                    <a:lnR w="9525" cap="flat" cmpd="sng" algn="ctr">
                      <a:solidFill>
                        <a:schemeClr val="tx1"/>
                      </a:solidFill>
                      <a:prstDash val="solid"/>
                      <a:round/>
                      <a:headEnd type="none" w="med" len="med"/>
                      <a:tailEnd type="none" w="med" len="med"/>
                    </a:lnR>
                    <a:lnT w="12700" cmpd="sng">
                      <a:noFill/>
                    </a:lnT>
                    <a:solidFill>
                      <a:schemeClr val="bg1"/>
                    </a:solidFill>
                  </a:tcPr>
                </a:tc>
                <a:tc>
                  <a:txBody>
                    <a:bodyPr/>
                    <a:lstStyle/>
                    <a:p>
                      <a:pPr algn="ctr"/>
                      <a:r>
                        <a:rPr kumimoji="1" lang="ja-JP" altLang="en-US" b="0" dirty="0" smtClean="0">
                          <a:solidFill>
                            <a:schemeClr val="tx1"/>
                          </a:solidFill>
                        </a:rPr>
                        <a:t>２０％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２５万円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pPr algn="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l" defTabSz="810433"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　 ４００万円超</a:t>
                      </a:r>
                      <a:r>
                        <a:rPr kumimoji="1" lang="ja-JP" altLang="en-US" b="0" baseline="0" dirty="0" smtClean="0">
                          <a:solidFill>
                            <a:schemeClr val="tx1"/>
                          </a:solidFill>
                        </a:rPr>
                        <a:t> </a:t>
                      </a:r>
                      <a:r>
                        <a:rPr kumimoji="1" lang="ja-JP" altLang="en-US" b="0" dirty="0" smtClean="0">
                          <a:solidFill>
                            <a:schemeClr val="tx1"/>
                          </a:solidFill>
                        </a:rPr>
                        <a:t>～　  ６００万円以下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３０％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６５万円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p>
                  </a:txBody>
                  <a:tcPr>
                    <a:solidFill>
                      <a:srgbClr val="FFC000"/>
                    </a:solidFill>
                  </a:tcPr>
                </a:tc>
                <a:tc>
                  <a:txBody>
                    <a:bodyPr/>
                    <a:lstStyle/>
                    <a:p>
                      <a:pPr algn="ctr"/>
                      <a:r>
                        <a:rPr kumimoji="1" lang="ja-JP" altLang="en-US" b="0" dirty="0" smtClean="0">
                          <a:solidFill>
                            <a:schemeClr val="tx1"/>
                          </a:solidFill>
                        </a:rPr>
                        <a:t>３０％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６５万円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２０％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a:txBody>
                    <a:bodyPr/>
                    <a:lstStyle/>
                    <a:p>
                      <a:pPr algn="r"/>
                      <a:r>
                        <a:rPr kumimoji="1" lang="ja-JP" altLang="en-US" b="0" dirty="0" smtClean="0">
                          <a:solidFill>
                            <a:schemeClr val="tx1"/>
                          </a:solidFill>
                        </a:rPr>
                        <a:t>３０万円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r>
              <a:tr h="370840">
                <a:tc>
                  <a:txBody>
                    <a:bodyPr/>
                    <a:lstStyle/>
                    <a:p>
                      <a:pPr marL="0" marR="0" indent="0" algn="l" defTabSz="810433"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　 ６００万円超</a:t>
                      </a:r>
                      <a:r>
                        <a:rPr kumimoji="1" lang="ja-JP" altLang="en-US" b="0" baseline="0" dirty="0" smtClean="0">
                          <a:solidFill>
                            <a:schemeClr val="tx1"/>
                          </a:solidFill>
                        </a:rPr>
                        <a:t> </a:t>
                      </a:r>
                      <a:r>
                        <a:rPr kumimoji="1" lang="ja-JP" altLang="en-US" b="0" dirty="0" smtClean="0">
                          <a:solidFill>
                            <a:schemeClr val="tx1"/>
                          </a:solidFill>
                        </a:rPr>
                        <a:t>～</a:t>
                      </a:r>
                      <a:r>
                        <a:rPr kumimoji="1" lang="ja-JP" altLang="en-US" b="0" baseline="0" dirty="0" smtClean="0">
                          <a:solidFill>
                            <a:schemeClr val="tx1"/>
                          </a:solidFill>
                        </a:rPr>
                        <a:t> </a:t>
                      </a:r>
                      <a:r>
                        <a:rPr kumimoji="1" lang="ja-JP" altLang="en-US" b="0" dirty="0" smtClean="0">
                          <a:solidFill>
                            <a:schemeClr val="tx1"/>
                          </a:solidFill>
                        </a:rPr>
                        <a:t>１</a:t>
                      </a:r>
                      <a:r>
                        <a:rPr kumimoji="1" lang="en-US" altLang="ja-JP" b="0" dirty="0" smtClean="0">
                          <a:solidFill>
                            <a:schemeClr val="tx1"/>
                          </a:solidFill>
                        </a:rPr>
                        <a:t>,</a:t>
                      </a:r>
                      <a:r>
                        <a:rPr kumimoji="1" lang="ja-JP" altLang="en-US" b="0" dirty="0" smtClean="0">
                          <a:solidFill>
                            <a:schemeClr val="tx1"/>
                          </a:solidFill>
                        </a:rPr>
                        <a:t>０００万円以下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４０％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１２５万円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p>
                  </a:txBody>
                  <a:tcPr>
                    <a:solidFill>
                      <a:srgbClr val="FFC000"/>
                    </a:solidFill>
                  </a:tcPr>
                </a:tc>
                <a:tc>
                  <a:txBody>
                    <a:bodyPr/>
                    <a:lstStyle/>
                    <a:p>
                      <a:pPr algn="ctr"/>
                      <a:r>
                        <a:rPr kumimoji="1" lang="ja-JP" altLang="en-US" b="0" dirty="0" smtClean="0">
                          <a:solidFill>
                            <a:schemeClr val="tx1"/>
                          </a:solidFill>
                        </a:rPr>
                        <a:t>４０％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b="0" dirty="0" smtClean="0">
                          <a:solidFill>
                            <a:schemeClr val="tx1"/>
                          </a:solidFill>
                        </a:rPr>
                        <a:t>１２５万円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b="0" dirty="0" smtClean="0">
                          <a:solidFill>
                            <a:schemeClr val="tx1"/>
                          </a:solidFill>
                        </a:rPr>
                        <a:t>３０％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a:txBody>
                    <a:bodyPr/>
                    <a:lstStyle/>
                    <a:p>
                      <a:pPr algn="r"/>
                      <a:r>
                        <a:rPr kumimoji="1" lang="ja-JP" altLang="en-US" b="0" dirty="0" smtClean="0">
                          <a:solidFill>
                            <a:schemeClr val="tx1"/>
                          </a:solidFill>
                        </a:rPr>
                        <a:t>９０万円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r>
              <a:tr h="370840">
                <a:tc>
                  <a:txBody>
                    <a:bodyPr/>
                    <a:lstStyle/>
                    <a:p>
                      <a:pPr marL="0" marR="0" indent="0" algn="l" defTabSz="810433"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１</a:t>
                      </a:r>
                      <a:r>
                        <a:rPr kumimoji="1" lang="en-US" altLang="ja-JP" b="0" dirty="0" smtClean="0">
                          <a:solidFill>
                            <a:schemeClr val="tx1"/>
                          </a:solidFill>
                        </a:rPr>
                        <a:t>,</a:t>
                      </a:r>
                      <a:r>
                        <a:rPr kumimoji="1" lang="ja-JP" altLang="en-US" b="0" dirty="0" smtClean="0">
                          <a:solidFill>
                            <a:schemeClr val="tx1"/>
                          </a:solidFill>
                        </a:rPr>
                        <a:t>０００万円超</a:t>
                      </a:r>
                      <a:r>
                        <a:rPr kumimoji="1" lang="ja-JP" altLang="en-US" b="0" baseline="0" dirty="0" smtClean="0">
                          <a:solidFill>
                            <a:schemeClr val="tx1"/>
                          </a:solidFill>
                        </a:rPr>
                        <a:t> </a:t>
                      </a:r>
                      <a:r>
                        <a:rPr kumimoji="1" lang="ja-JP" altLang="en-US" b="0" dirty="0" smtClean="0">
                          <a:solidFill>
                            <a:schemeClr val="tx1"/>
                          </a:solidFill>
                        </a:rPr>
                        <a:t>～</a:t>
                      </a:r>
                      <a:r>
                        <a:rPr kumimoji="1" lang="ja-JP" altLang="en-US" b="0" baseline="0" dirty="0" smtClean="0">
                          <a:solidFill>
                            <a:schemeClr val="tx1"/>
                          </a:solidFill>
                        </a:rPr>
                        <a:t> </a:t>
                      </a:r>
                      <a:r>
                        <a:rPr kumimoji="1" lang="ja-JP" altLang="en-US" b="0" dirty="0" smtClean="0">
                          <a:solidFill>
                            <a:schemeClr val="tx1"/>
                          </a:solidFill>
                        </a:rPr>
                        <a:t>１</a:t>
                      </a:r>
                      <a:r>
                        <a:rPr kumimoji="1" lang="en-US" altLang="ja-JP" b="0" dirty="0" smtClean="0">
                          <a:solidFill>
                            <a:schemeClr val="tx1"/>
                          </a:solidFill>
                        </a:rPr>
                        <a:t>,</a:t>
                      </a:r>
                      <a:r>
                        <a:rPr kumimoji="1" lang="ja-JP" altLang="en-US" b="0" dirty="0" smtClean="0">
                          <a:solidFill>
                            <a:schemeClr val="tx1"/>
                          </a:solidFill>
                        </a:rPr>
                        <a:t>５００万円以下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4">
                  <a:txBody>
                    <a:bodyPr/>
                    <a:lstStyle/>
                    <a:p>
                      <a:pPr algn="ctr"/>
                      <a:r>
                        <a:rPr kumimoji="1" lang="ja-JP" altLang="en-US" b="0" dirty="0" smtClean="0">
                          <a:solidFill>
                            <a:schemeClr val="tx1"/>
                          </a:solidFill>
                        </a:rPr>
                        <a:t>５０％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rowSpan="4">
                  <a:txBody>
                    <a:bodyPr/>
                    <a:lstStyle/>
                    <a:p>
                      <a:pPr algn="r"/>
                      <a:r>
                        <a:rPr kumimoji="1" lang="ja-JP" altLang="en-US" b="0" dirty="0" smtClean="0">
                          <a:solidFill>
                            <a:schemeClr val="tx1"/>
                          </a:solidFill>
                        </a:rPr>
                        <a:t>２２５万円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dirty="0"/>
                    </a:p>
                  </a:txBody>
                  <a:tcPr>
                    <a:solidFill>
                      <a:srgbClr val="FFC000"/>
                    </a:solidFill>
                  </a:tcPr>
                </a:tc>
                <a:tc>
                  <a:txBody>
                    <a:bodyPr/>
                    <a:lstStyle/>
                    <a:p>
                      <a:pPr algn="ctr"/>
                      <a:r>
                        <a:rPr kumimoji="1" lang="ja-JP" altLang="en-US" b="0" dirty="0" smtClean="0">
                          <a:solidFill>
                            <a:schemeClr val="tx1"/>
                          </a:solidFill>
                        </a:rPr>
                        <a:t>４５％</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b="0" dirty="0" smtClean="0">
                          <a:solidFill>
                            <a:schemeClr val="tx1"/>
                          </a:solidFill>
                        </a:rPr>
                        <a:t>１７５万円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b="0" dirty="0" smtClean="0">
                          <a:solidFill>
                            <a:schemeClr val="tx1"/>
                          </a:solidFill>
                        </a:rPr>
                        <a:t>４０％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a:txBody>
                    <a:bodyPr/>
                    <a:lstStyle/>
                    <a:p>
                      <a:pPr algn="r"/>
                      <a:r>
                        <a:rPr kumimoji="1" lang="ja-JP" altLang="en-US" b="0" dirty="0" smtClean="0">
                          <a:solidFill>
                            <a:schemeClr val="tx1"/>
                          </a:solidFill>
                        </a:rPr>
                        <a:t>１９０万円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r>
              <a:tr h="370840">
                <a:tc>
                  <a:txBody>
                    <a:bodyPr/>
                    <a:lstStyle/>
                    <a:p>
                      <a:pPr marL="0" marR="0" indent="0" algn="l" defTabSz="810433"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１</a:t>
                      </a:r>
                      <a:r>
                        <a:rPr kumimoji="1" lang="en-US" altLang="ja-JP" b="0" dirty="0" smtClean="0">
                          <a:solidFill>
                            <a:schemeClr val="tx1"/>
                          </a:solidFill>
                        </a:rPr>
                        <a:t>,</a:t>
                      </a:r>
                      <a:r>
                        <a:rPr kumimoji="1" lang="ja-JP" altLang="en-US" b="0" dirty="0" smtClean="0">
                          <a:solidFill>
                            <a:schemeClr val="tx1"/>
                          </a:solidFill>
                        </a:rPr>
                        <a:t>５００万円超</a:t>
                      </a:r>
                      <a:r>
                        <a:rPr kumimoji="1" lang="ja-JP" altLang="en-US" b="0" baseline="0" dirty="0" smtClean="0">
                          <a:solidFill>
                            <a:schemeClr val="tx1"/>
                          </a:solidFill>
                        </a:rPr>
                        <a:t> </a:t>
                      </a:r>
                      <a:r>
                        <a:rPr kumimoji="1" lang="ja-JP" altLang="en-US" b="0" dirty="0" smtClean="0">
                          <a:solidFill>
                            <a:schemeClr val="tx1"/>
                          </a:solidFill>
                        </a:rPr>
                        <a:t>～</a:t>
                      </a:r>
                      <a:r>
                        <a:rPr kumimoji="1" lang="ja-JP" altLang="en-US" b="0" baseline="0" dirty="0" smtClean="0">
                          <a:solidFill>
                            <a:schemeClr val="tx1"/>
                          </a:solidFill>
                        </a:rPr>
                        <a:t> </a:t>
                      </a:r>
                      <a:r>
                        <a:rPr kumimoji="1" lang="ja-JP" altLang="en-US" b="0" dirty="0" smtClean="0">
                          <a:solidFill>
                            <a:schemeClr val="tx1"/>
                          </a:solidFill>
                        </a:rPr>
                        <a:t>３</a:t>
                      </a:r>
                      <a:r>
                        <a:rPr kumimoji="1" lang="en-US" altLang="ja-JP" b="0" dirty="0" smtClean="0">
                          <a:solidFill>
                            <a:schemeClr val="tx1"/>
                          </a:solidFill>
                        </a:rPr>
                        <a:t>,</a:t>
                      </a:r>
                      <a:r>
                        <a:rPr kumimoji="1" lang="ja-JP" altLang="en-US" b="0" dirty="0" smtClean="0">
                          <a:solidFill>
                            <a:schemeClr val="tx1"/>
                          </a:solidFill>
                        </a:rPr>
                        <a:t>０００万円以下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b="0" dirty="0" smtClean="0">
                          <a:solidFill>
                            <a:schemeClr val="tx1"/>
                          </a:solidFill>
                        </a:rPr>
                        <a:t>５０％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b="0" dirty="0" smtClean="0">
                          <a:solidFill>
                            <a:schemeClr val="tx1"/>
                          </a:solidFill>
                        </a:rPr>
                        <a:t>２５０万円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b="0" dirty="0" smtClean="0">
                          <a:solidFill>
                            <a:schemeClr val="tx1"/>
                          </a:solidFill>
                        </a:rPr>
                        <a:t>４５％</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a:txBody>
                    <a:bodyPr/>
                    <a:lstStyle/>
                    <a:p>
                      <a:pPr algn="r"/>
                      <a:r>
                        <a:rPr kumimoji="1" lang="ja-JP" altLang="en-US" b="0" dirty="0" smtClean="0">
                          <a:solidFill>
                            <a:schemeClr val="tx1"/>
                          </a:solidFill>
                        </a:rPr>
                        <a:t>２６５万円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r>
              <a:tr h="370840">
                <a:tc>
                  <a:txBody>
                    <a:bodyPr/>
                    <a:lstStyle/>
                    <a:p>
                      <a:pPr marL="0" marR="0" indent="0" algn="l" defTabSz="810433"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３</a:t>
                      </a:r>
                      <a:r>
                        <a:rPr kumimoji="1" lang="en-US" altLang="ja-JP" b="0" dirty="0" smtClean="0">
                          <a:solidFill>
                            <a:schemeClr val="tx1"/>
                          </a:solidFill>
                        </a:rPr>
                        <a:t>,</a:t>
                      </a:r>
                      <a:r>
                        <a:rPr kumimoji="1" lang="ja-JP" altLang="en-US" b="0" dirty="0" smtClean="0">
                          <a:solidFill>
                            <a:schemeClr val="tx1"/>
                          </a:solidFill>
                        </a:rPr>
                        <a:t>０００万円超</a:t>
                      </a:r>
                      <a:r>
                        <a:rPr kumimoji="1" lang="ja-JP" altLang="en-US" b="0" baseline="0" dirty="0" smtClean="0">
                          <a:solidFill>
                            <a:schemeClr val="tx1"/>
                          </a:solidFill>
                        </a:rPr>
                        <a:t> </a:t>
                      </a:r>
                      <a:r>
                        <a:rPr kumimoji="1" lang="ja-JP" altLang="en-US" b="0" dirty="0" smtClean="0">
                          <a:solidFill>
                            <a:schemeClr val="tx1"/>
                          </a:solidFill>
                        </a:rPr>
                        <a:t>～</a:t>
                      </a:r>
                      <a:r>
                        <a:rPr kumimoji="1" lang="ja-JP" altLang="en-US" b="0" baseline="0" dirty="0" smtClean="0">
                          <a:solidFill>
                            <a:schemeClr val="tx1"/>
                          </a:solidFill>
                        </a:rPr>
                        <a:t> </a:t>
                      </a:r>
                      <a:r>
                        <a:rPr kumimoji="1" lang="ja-JP" altLang="en-US" b="0" dirty="0" smtClean="0">
                          <a:solidFill>
                            <a:schemeClr val="tx1"/>
                          </a:solidFill>
                        </a:rPr>
                        <a:t>４</a:t>
                      </a:r>
                      <a:r>
                        <a:rPr kumimoji="1" lang="en-US" altLang="ja-JP" b="0" dirty="0" smtClean="0">
                          <a:solidFill>
                            <a:schemeClr val="tx1"/>
                          </a:solidFill>
                        </a:rPr>
                        <a:t>,</a:t>
                      </a:r>
                      <a:r>
                        <a:rPr kumimoji="1" lang="ja-JP" altLang="en-US" b="0" dirty="0" smtClean="0">
                          <a:solidFill>
                            <a:schemeClr val="tx1"/>
                          </a:solidFill>
                        </a:rPr>
                        <a:t>５００万円以下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b="0" dirty="0" smtClean="0">
                          <a:solidFill>
                            <a:schemeClr val="tx1"/>
                          </a:solidFill>
                        </a:rPr>
                        <a:t>５５％</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rowSpan="2">
                  <a:txBody>
                    <a:bodyPr/>
                    <a:lstStyle/>
                    <a:p>
                      <a:pPr algn="ctr"/>
                      <a:r>
                        <a:rPr kumimoji="1" lang="ja-JP" altLang="en-US" b="0" dirty="0" smtClean="0">
                          <a:solidFill>
                            <a:schemeClr val="tx1"/>
                          </a:solidFill>
                        </a:rPr>
                        <a:t>４００万円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b="0" dirty="0" smtClean="0">
                          <a:solidFill>
                            <a:schemeClr val="tx1"/>
                          </a:solidFill>
                        </a:rPr>
                        <a:t>５０％</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a:txBody>
                    <a:bodyPr/>
                    <a:lstStyle/>
                    <a:p>
                      <a:pPr algn="r"/>
                      <a:r>
                        <a:rPr kumimoji="1" lang="ja-JP" altLang="en-US" b="0" dirty="0" smtClean="0">
                          <a:solidFill>
                            <a:schemeClr val="tx1"/>
                          </a:solidFill>
                        </a:rPr>
                        <a:t>４１５万円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r>
              <a:tr h="370840">
                <a:tc>
                  <a:txBody>
                    <a:bodyPr/>
                    <a:lstStyle/>
                    <a:p>
                      <a:pPr marL="0" marR="0" indent="0" algn="l" defTabSz="810433" rtl="0" eaLnBrk="1" fontAlgn="auto" latinLnBrk="0" hangingPunct="1">
                        <a:lnSpc>
                          <a:spcPct val="100000"/>
                        </a:lnSpc>
                        <a:spcBef>
                          <a:spcPts val="0"/>
                        </a:spcBef>
                        <a:spcAft>
                          <a:spcPts val="0"/>
                        </a:spcAft>
                        <a:buClrTx/>
                        <a:buSzTx/>
                        <a:buFontTx/>
                        <a:buNone/>
                        <a:tabLst/>
                        <a:defRPr/>
                      </a:pPr>
                      <a:r>
                        <a:rPr kumimoji="1" lang="ja-JP" altLang="en-US" b="0" dirty="0" smtClean="0">
                          <a:solidFill>
                            <a:schemeClr val="tx1"/>
                          </a:solidFill>
                        </a:rPr>
                        <a:t>４</a:t>
                      </a:r>
                      <a:r>
                        <a:rPr kumimoji="1" lang="en-US" altLang="ja-JP" b="0" dirty="0" smtClean="0">
                          <a:solidFill>
                            <a:schemeClr val="tx1"/>
                          </a:solidFill>
                        </a:rPr>
                        <a:t>,</a:t>
                      </a:r>
                      <a:r>
                        <a:rPr kumimoji="1" lang="ja-JP" altLang="en-US" b="0" dirty="0" smtClean="0">
                          <a:solidFill>
                            <a:schemeClr val="tx1"/>
                          </a:solidFill>
                        </a:rPr>
                        <a:t>５００万円超</a:t>
                      </a:r>
                      <a:r>
                        <a:rPr kumimoji="1" lang="ja-JP" altLang="en-US" b="0" baseline="0" dirty="0" smtClean="0">
                          <a:solidFill>
                            <a:schemeClr val="tx1"/>
                          </a:solidFill>
                        </a:rPr>
                        <a:t> </a:t>
                      </a:r>
                      <a:r>
                        <a:rPr kumimoji="1" lang="ja-JP" altLang="en-US" b="0" dirty="0" smtClean="0">
                          <a:solidFill>
                            <a:schemeClr val="tx1"/>
                          </a:solidFill>
                        </a:rPr>
                        <a:t>～</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b="0"/>
                    </a:p>
                  </a:txBody>
                  <a:tcPr>
                    <a:solidFill>
                      <a:srgbClr val="FFC000"/>
                    </a:solidFill>
                  </a:tcPr>
                </a:tc>
                <a:tc vMerge="1">
                  <a:txBody>
                    <a:bodyPr/>
                    <a:lstStyle/>
                    <a:p>
                      <a:endParaRPr kumimoji="1" lang="ja-JP" altLang="en-US" b="0"/>
                    </a:p>
                  </a:txBody>
                  <a:tcPr>
                    <a:solidFill>
                      <a:srgbClr val="FFC000"/>
                    </a:solidFill>
                  </a:tcPr>
                </a:tc>
                <a:tc vMerge="1">
                  <a:txBody>
                    <a:bodyPr/>
                    <a:lstStyle/>
                    <a:p>
                      <a:endParaRPr kumimoji="1" lang="ja-JP" altLang="en-US" b="0" dirty="0"/>
                    </a:p>
                  </a:txBody>
                  <a:tcPr>
                    <a:solidFill>
                      <a:srgbClr val="FFC000"/>
                    </a:solidFill>
                  </a:tcPr>
                </a:tc>
                <a:tc vMerge="1">
                  <a:txBody>
                    <a:bodyPr/>
                    <a:lstStyle/>
                    <a:p>
                      <a:pPr algn="ct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BD9FF"/>
                    </a:solidFill>
                  </a:tcPr>
                </a:tc>
                <a:tc vMerge="1">
                  <a:txBody>
                    <a:bodyPr/>
                    <a:lstStyle/>
                    <a:p>
                      <a:pPr algn="ctr"/>
                      <a:endParaRPr kumimoji="1" lang="ja-JP" altLang="en-US" b="0" dirty="0">
                        <a:solidFill>
                          <a:schemeClr val="tx1"/>
                        </a:solidFill>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BD9FF"/>
                    </a:solidFill>
                  </a:tcPr>
                </a:tc>
                <a:tc>
                  <a:txBody>
                    <a:bodyPr/>
                    <a:lstStyle/>
                    <a:p>
                      <a:pPr algn="ctr"/>
                      <a:r>
                        <a:rPr kumimoji="1" lang="ja-JP" altLang="en-US" b="0" dirty="0" smtClean="0">
                          <a:solidFill>
                            <a:schemeClr val="tx1"/>
                          </a:solidFill>
                        </a:rPr>
                        <a:t>５５％</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c>
                  <a:txBody>
                    <a:bodyPr/>
                    <a:lstStyle/>
                    <a:p>
                      <a:pPr algn="r"/>
                      <a:r>
                        <a:rPr kumimoji="1" lang="ja-JP" altLang="en-US" b="0" dirty="0" smtClean="0">
                          <a:solidFill>
                            <a:schemeClr val="tx1"/>
                          </a:solidFill>
                        </a:rPr>
                        <a:t>６４０万円</a:t>
                      </a:r>
                      <a:endParaRPr kumimoji="1" lang="ja-JP" altLang="en-US" b="0" dirty="0">
                        <a:solidFill>
                          <a:schemeClr val="tx1"/>
                        </a:solidFill>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ECFF"/>
                    </a:solidFill>
                  </a:tcPr>
                </a:tc>
              </a:tr>
            </a:tbl>
          </a:graphicData>
        </a:graphic>
      </p:graphicFrame>
      <p:sp>
        <p:nvSpPr>
          <p:cNvPr id="4" name="右矢印 3"/>
          <p:cNvSpPr/>
          <p:nvPr/>
        </p:nvSpPr>
        <p:spPr>
          <a:xfrm>
            <a:off x="5246696" y="3639844"/>
            <a:ext cx="230819" cy="1180730"/>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19942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gray">
          <a:xfrm>
            <a:off x="52114" y="543520"/>
            <a:ext cx="618978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1043" tIns="40522" rIns="81043" bIns="40522" anchor="ctr"/>
          <a:lstStyle/>
          <a:p>
            <a:pPr eaLnBrk="1" hangingPunct="1"/>
            <a:r>
              <a:rPr lang="ja-JP" altLang="en-US" sz="1800" b="1" dirty="0">
                <a:latin typeface="Times New Roman" pitchFamily="18" charset="0"/>
                <a:ea typeface="ＭＳ Ｐゴシック" pitchFamily="50" charset="-128"/>
              </a:rPr>
              <a:t>　</a:t>
            </a:r>
          </a:p>
        </p:txBody>
      </p:sp>
      <p:graphicFrame>
        <p:nvGraphicFramePr>
          <p:cNvPr id="6" name="表 5"/>
          <p:cNvGraphicFramePr>
            <a:graphicFrameLocks noGrp="1"/>
          </p:cNvGraphicFramePr>
          <p:nvPr>
            <p:extLst>
              <p:ext uri="{D42A27DB-BD31-4B8C-83A1-F6EECF244321}">
                <p14:modId xmlns:p14="http://schemas.microsoft.com/office/powerpoint/2010/main" val="326538784"/>
              </p:ext>
            </p:extLst>
          </p:nvPr>
        </p:nvGraphicFramePr>
        <p:xfrm>
          <a:off x="1149296" y="1658660"/>
          <a:ext cx="7748397" cy="2513970"/>
        </p:xfrm>
        <a:graphic>
          <a:graphicData uri="http://schemas.openxmlformats.org/drawingml/2006/table">
            <a:tbl>
              <a:tblPr firstRow="1" bandRow="1">
                <a:tableStyleId>{5C22544A-7EE6-4342-B048-85BDC9FD1C3A}</a:tableStyleId>
              </a:tblPr>
              <a:tblGrid>
                <a:gridCol w="1224000"/>
                <a:gridCol w="208280"/>
                <a:gridCol w="208280"/>
                <a:gridCol w="2259713"/>
                <a:gridCol w="208280"/>
                <a:gridCol w="226725"/>
                <a:gridCol w="208280"/>
                <a:gridCol w="248575"/>
                <a:gridCol w="231510"/>
                <a:gridCol w="208280"/>
                <a:gridCol w="208280"/>
                <a:gridCol w="967666"/>
                <a:gridCol w="417251"/>
                <a:gridCol w="923277"/>
              </a:tblGrid>
              <a:tr h="988738">
                <a:tc rowSpan="3">
                  <a:txBody>
                    <a:bodyPr/>
                    <a:lstStyle/>
                    <a:p>
                      <a:pPr algn="ctr"/>
                      <a:r>
                        <a:rPr kumimoji="1" lang="ja-JP" altLang="en-US" sz="2000" b="0" i="0" dirty="0" smtClean="0">
                          <a:solidFill>
                            <a:schemeClr val="tx1"/>
                          </a:solidFill>
                        </a:rPr>
                        <a:t>課税遺産総額</a:t>
                      </a:r>
                      <a:endParaRPr kumimoji="1" lang="en-US" altLang="ja-JP" sz="2000" b="0" i="0" dirty="0" smtClean="0">
                        <a:solidFill>
                          <a:schemeClr val="tx1"/>
                        </a:solidFill>
                      </a:endParaRPr>
                    </a:p>
                  </a:txBody>
                  <a:tcPr vert="eaVert" anchor="ctr">
                    <a:solidFill>
                      <a:srgbClr val="00B0F0"/>
                    </a:solidFill>
                  </a:tcPr>
                </a:tc>
                <a:tc rowSpan="3">
                  <a:txBody>
                    <a:bodyPr/>
                    <a:lstStyle/>
                    <a:p>
                      <a:pPr algn="ctr"/>
                      <a:r>
                        <a:rPr kumimoji="1" lang="en-US" altLang="ja-JP" sz="1400" b="1" i="0" dirty="0" smtClean="0">
                          <a:solidFill>
                            <a:schemeClr val="tx1"/>
                          </a:solidFill>
                        </a:rPr>
                        <a:t>×</a:t>
                      </a:r>
                      <a:endParaRPr kumimoji="1" lang="ja-JP" altLang="en-US" sz="1400" b="1" i="0" dirty="0">
                        <a:solidFill>
                          <a:schemeClr val="tx1"/>
                        </a:solidFill>
                      </a:endParaRPr>
                    </a:p>
                  </a:txBody>
                  <a:tcPr anchor="ctr">
                    <a:lnB w="12700" cap="flat" cmpd="sng" algn="ctr">
                      <a:solidFill>
                        <a:schemeClr val="bg1"/>
                      </a:solidFill>
                      <a:prstDash val="solid"/>
                      <a:round/>
                      <a:headEnd type="none" w="med" len="med"/>
                      <a:tailEnd type="none" w="med" len="med"/>
                    </a:lnB>
                    <a:solidFill>
                      <a:schemeClr val="bg1"/>
                    </a:solidFill>
                  </a:tcPr>
                </a:tc>
                <a:tc rowSpan="3">
                  <a:txBody>
                    <a:bodyPr/>
                    <a:lstStyle/>
                    <a:p>
                      <a:pPr algn="ctr"/>
                      <a:r>
                        <a:rPr kumimoji="1" lang="ja-JP" altLang="en-US" sz="1400" b="1" i="0" dirty="0" smtClean="0">
                          <a:solidFill>
                            <a:srgbClr val="FF0000"/>
                          </a:solidFill>
                        </a:rPr>
                        <a:t>法定相続分</a:t>
                      </a:r>
                      <a:endParaRPr kumimoji="1" lang="ja-JP" altLang="en-US" sz="1400" b="1" i="0" dirty="0">
                        <a:solidFill>
                          <a:srgbClr val="FF0000"/>
                        </a:solidFill>
                      </a:endParaRPr>
                    </a:p>
                  </a:txBody>
                  <a:tcPr anchor="ctr">
                    <a:lnB w="12700" cap="flat" cmpd="sng" algn="ctr">
                      <a:solidFill>
                        <a:schemeClr val="bg1"/>
                      </a:solidFill>
                      <a:prstDash val="solid"/>
                      <a:round/>
                      <a:headEnd type="none" w="med" len="med"/>
                      <a:tailEnd type="none" w="med" len="med"/>
                    </a:lnB>
                    <a:solidFill>
                      <a:schemeClr val="bg1"/>
                    </a:solidFill>
                  </a:tcPr>
                </a:tc>
                <a:tc>
                  <a:txBody>
                    <a:bodyPr/>
                    <a:lstStyle/>
                    <a:p>
                      <a:pPr algn="ctr"/>
                      <a:r>
                        <a:rPr kumimoji="1" lang="ja-JP" altLang="en-US" sz="1400" b="1" i="0" dirty="0" smtClean="0">
                          <a:solidFill>
                            <a:schemeClr val="tx1"/>
                          </a:solidFill>
                        </a:rPr>
                        <a:t>法定相続分に応じた遺産額</a:t>
                      </a:r>
                      <a:endParaRPr kumimoji="1" lang="ja-JP" altLang="en-US" sz="1400" b="1" i="0" dirty="0">
                        <a:solidFill>
                          <a:schemeClr val="tx1"/>
                        </a:solidFill>
                      </a:endParaRPr>
                    </a:p>
                  </a:txBody>
                  <a:tcPr anchor="ctr">
                    <a:lnR w="12700"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solidFill>
                      <a:schemeClr val="accent6">
                        <a:lumMod val="40000"/>
                        <a:lumOff val="60000"/>
                      </a:schemeClr>
                    </a:solidFill>
                  </a:tcPr>
                </a:tc>
                <a:tc rowSpan="3">
                  <a:txBody>
                    <a:bodyPr/>
                    <a:lstStyle/>
                    <a:p>
                      <a:pPr algn="ctr"/>
                      <a:r>
                        <a:rPr kumimoji="1" lang="en-US" altLang="ja-JP" sz="1400" b="1" i="0" dirty="0" smtClean="0">
                          <a:solidFill>
                            <a:schemeClr val="tx1"/>
                          </a:solidFill>
                        </a:rPr>
                        <a:t>×</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1"/>
                    </a:solidFill>
                  </a:tcPr>
                </a:tc>
                <a:tc rowSpan="3">
                  <a:txBody>
                    <a:bodyPr/>
                    <a:lstStyle/>
                    <a:p>
                      <a:pPr algn="ctr"/>
                      <a:r>
                        <a:rPr kumimoji="1" lang="ja-JP" altLang="en-US" sz="1400" b="1" i="0" dirty="0" smtClean="0">
                          <a:solidFill>
                            <a:schemeClr val="tx1"/>
                          </a:solidFill>
                        </a:rPr>
                        <a:t>速算表による税率</a:t>
                      </a:r>
                      <a:endParaRPr kumimoji="1" lang="ja-JP" altLang="en-US" sz="1400" b="1" i="0" dirty="0">
                        <a:solidFill>
                          <a:schemeClr val="tx1"/>
                        </a:solidFill>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solidFill>
                  </a:tcPr>
                </a:tc>
                <a:tc>
                  <a:txBody>
                    <a:bodyPr/>
                    <a:lstStyle/>
                    <a:p>
                      <a:pPr algn="ctr"/>
                      <a:r>
                        <a:rPr kumimoji="1" lang="ja-JP" altLang="en-US" sz="1400" b="1" i="0" dirty="0" smtClean="0">
                          <a:solidFill>
                            <a:schemeClr val="tx1"/>
                          </a:solidFill>
                        </a:rPr>
                        <a:t>税額</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R w="9525" cap="flat" cmpd="sng" algn="ctr">
                      <a:solidFill>
                        <a:srgbClr val="00B0F0"/>
                      </a:solidFill>
                      <a:prstDash val="solid"/>
                      <a:round/>
                      <a:headEnd type="none" w="med" len="med"/>
                      <a:tailEnd type="none" w="med" len="med"/>
                    </a:lnR>
                    <a:lnB w="9525" cap="flat" cmpd="sng" algn="ctr">
                      <a:solidFill>
                        <a:schemeClr val="bg1"/>
                      </a:solidFill>
                      <a:prstDash val="solid"/>
                      <a:round/>
                      <a:headEnd type="none" w="med" len="med"/>
                      <a:tailEnd type="none" w="med" len="med"/>
                    </a:lnB>
                    <a:solidFill>
                      <a:srgbClr val="00B0F0"/>
                    </a:solidFill>
                  </a:tcPr>
                </a:tc>
                <a:tc rowSpan="3">
                  <a:txBody>
                    <a:bodyPr/>
                    <a:lstStyle/>
                    <a:p>
                      <a:pPr algn="ctr"/>
                      <a:r>
                        <a:rPr kumimoji="1" lang="ja-JP" altLang="en-US" sz="1400" b="1" i="0" dirty="0" smtClean="0">
                          <a:solidFill>
                            <a:schemeClr val="tx1"/>
                          </a:solidFill>
                        </a:rPr>
                        <a:t>合　　　　　　　算</a:t>
                      </a:r>
                      <a:endParaRPr kumimoji="1" lang="ja-JP" altLang="en-US" sz="1400" b="1" i="0" dirty="0">
                        <a:solidFill>
                          <a:schemeClr val="tx1"/>
                        </a:solidFill>
                      </a:endParaRPr>
                    </a:p>
                  </a:txBody>
                  <a:tcPr vert="eaVert" anchor="ctr">
                    <a:lnL w="9525"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solidFill>
                  </a:tcPr>
                </a:tc>
                <a:tc rowSpan="3">
                  <a:txBody>
                    <a:bodyPr/>
                    <a:lstStyle/>
                    <a:p>
                      <a:pPr algn="ctr"/>
                      <a:r>
                        <a:rPr kumimoji="1" lang="ja-JP" altLang="en-US" sz="1400" b="1" i="0" dirty="0" smtClean="0">
                          <a:solidFill>
                            <a:schemeClr val="tx1"/>
                          </a:solidFill>
                        </a:rPr>
                        <a:t>相　続　税　の　総　額</a:t>
                      </a:r>
                      <a:endParaRPr kumimoji="1" lang="en-US" altLang="ja-JP" sz="1400" b="1" i="0" dirty="0" smtClean="0">
                        <a:solidFill>
                          <a:schemeClr val="tx1"/>
                        </a:solidFill>
                      </a:endParaRPr>
                    </a:p>
                  </a:txBody>
                  <a:tcPr vert="eaVert" anchor="ctr">
                    <a:lnL w="12700" cap="flat" cmpd="sng" algn="ctr">
                      <a:solidFill>
                        <a:srgbClr val="00B0F0"/>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00B0F0"/>
                    </a:solidFill>
                  </a:tcPr>
                </a:tc>
                <a:tc rowSpan="3">
                  <a:txBody>
                    <a:bodyPr/>
                    <a:lstStyle/>
                    <a:p>
                      <a:pPr algn="ctr"/>
                      <a:r>
                        <a:rPr kumimoji="1" lang="en-US" altLang="ja-JP" sz="1400" b="1" i="0" dirty="0" smtClean="0">
                          <a:solidFill>
                            <a:schemeClr val="tx1"/>
                          </a:solidFill>
                        </a:rPr>
                        <a:t>×</a:t>
                      </a:r>
                      <a:endParaRPr kumimoji="1" lang="ja-JP" altLang="en-US" sz="1400" b="1" i="0" dirty="0">
                        <a:solidFill>
                          <a:schemeClr val="tx1"/>
                        </a:solidFill>
                      </a:endParaRPr>
                    </a:p>
                  </a:txBody>
                  <a:tcPr anchor="ctr">
                    <a:lnB w="12700" cap="flat" cmpd="sng" algn="ctr">
                      <a:solidFill>
                        <a:schemeClr val="bg1"/>
                      </a:solidFill>
                      <a:prstDash val="solid"/>
                      <a:round/>
                      <a:headEnd type="none" w="med" len="med"/>
                      <a:tailEnd type="none" w="med" len="med"/>
                    </a:lnB>
                    <a:solidFill>
                      <a:schemeClr val="bg1"/>
                    </a:solidFill>
                  </a:tcPr>
                </a:tc>
                <a:tc rowSpan="3">
                  <a:txBody>
                    <a:bodyPr/>
                    <a:lstStyle/>
                    <a:p>
                      <a:pPr algn="ctr"/>
                      <a:r>
                        <a:rPr kumimoji="1" lang="ja-JP" altLang="en-US" sz="1400" b="1" i="0" dirty="0" smtClean="0">
                          <a:solidFill>
                            <a:schemeClr val="tx1"/>
                          </a:solidFill>
                        </a:rPr>
                        <a:t>実際の取得割合</a:t>
                      </a:r>
                      <a:endParaRPr kumimoji="1" lang="ja-JP" altLang="en-US" sz="1400" b="1" i="0" dirty="0">
                        <a:solidFill>
                          <a:schemeClr val="tx1"/>
                        </a:solidFill>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solidFill>
                  </a:tcPr>
                </a:tc>
                <a:tc>
                  <a:txBody>
                    <a:bodyPr/>
                    <a:lstStyle/>
                    <a:p>
                      <a:pPr algn="ctr"/>
                      <a:r>
                        <a:rPr kumimoji="1" lang="ja-JP" altLang="en-US" sz="1400" b="1" i="0" dirty="0" smtClean="0">
                          <a:solidFill>
                            <a:schemeClr val="tx1"/>
                          </a:solidFill>
                        </a:rPr>
                        <a:t>算出税額</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00B050"/>
                    </a:solidFill>
                  </a:tcPr>
                </a:tc>
                <a:tc rowSpan="3">
                  <a:txBody>
                    <a:bodyPr/>
                    <a:lstStyle/>
                    <a:p>
                      <a:pPr algn="ctr"/>
                      <a:r>
                        <a:rPr kumimoji="1" lang="ja-JP" altLang="en-US" sz="1400" b="1" i="0" dirty="0" smtClean="0">
                          <a:solidFill>
                            <a:schemeClr val="tx1"/>
                          </a:solidFill>
                        </a:rPr>
                        <a:t>税</a:t>
                      </a:r>
                      <a:endParaRPr kumimoji="1" lang="en-US" altLang="ja-JP" sz="1400" b="1" i="0" dirty="0" smtClean="0">
                        <a:solidFill>
                          <a:schemeClr val="tx1"/>
                        </a:solidFill>
                      </a:endParaRPr>
                    </a:p>
                    <a:p>
                      <a:pPr algn="ctr"/>
                      <a:r>
                        <a:rPr kumimoji="1" lang="ja-JP" altLang="en-US" sz="1400" b="1" i="0" dirty="0" smtClean="0">
                          <a:solidFill>
                            <a:schemeClr val="tx1"/>
                          </a:solidFill>
                        </a:rPr>
                        <a:t>　額　</a:t>
                      </a:r>
                      <a:endParaRPr kumimoji="1" lang="en-US" altLang="ja-JP" sz="1400" b="1" i="0" dirty="0" smtClean="0">
                        <a:solidFill>
                          <a:schemeClr val="tx1"/>
                        </a:solidFill>
                      </a:endParaRPr>
                    </a:p>
                    <a:p>
                      <a:pPr algn="ctr"/>
                      <a:endParaRPr kumimoji="1" lang="en-US" altLang="ja-JP" sz="1400" b="1" i="0" dirty="0" smtClean="0">
                        <a:solidFill>
                          <a:schemeClr val="tx1"/>
                        </a:solidFill>
                      </a:endParaRPr>
                    </a:p>
                    <a:p>
                      <a:pPr algn="ctr"/>
                      <a:r>
                        <a:rPr kumimoji="1" lang="ja-JP" altLang="en-US" sz="1400" b="1" i="0" dirty="0" smtClean="0">
                          <a:solidFill>
                            <a:schemeClr val="tx1"/>
                          </a:solidFill>
                        </a:rPr>
                        <a:t>控　</a:t>
                      </a:r>
                      <a:endParaRPr kumimoji="1" lang="en-US" altLang="ja-JP" sz="1400" b="1" i="0" dirty="0" smtClean="0">
                        <a:solidFill>
                          <a:schemeClr val="tx1"/>
                        </a:solidFill>
                      </a:endParaRPr>
                    </a:p>
                    <a:p>
                      <a:pPr algn="ctr"/>
                      <a:endParaRPr kumimoji="1" lang="en-US" altLang="ja-JP" sz="1400" b="1" i="0" dirty="0" smtClean="0">
                        <a:solidFill>
                          <a:schemeClr val="tx1"/>
                        </a:solidFill>
                      </a:endParaRPr>
                    </a:p>
                    <a:p>
                      <a:pPr algn="ctr"/>
                      <a:r>
                        <a:rPr kumimoji="1" lang="ja-JP" altLang="en-US" sz="1400" b="1" i="0" dirty="0" smtClean="0">
                          <a:solidFill>
                            <a:schemeClr val="tx1"/>
                          </a:solidFill>
                        </a:rPr>
                        <a:t>除</a:t>
                      </a:r>
                      <a:endParaRPr kumimoji="1" lang="en-US" altLang="ja-JP" sz="1400" b="1" i="0" dirty="0" smtClean="0">
                        <a:solidFill>
                          <a:schemeClr val="tx1"/>
                        </a:solidFill>
                      </a:endParaRPr>
                    </a:p>
                    <a:p>
                      <a:pPr algn="ctr"/>
                      <a:endParaRPr kumimoji="1" lang="en-US" altLang="ja-JP" sz="1400" b="1" i="0" dirty="0" smtClean="0">
                        <a:solidFill>
                          <a:schemeClr val="tx1"/>
                        </a:solidFill>
                      </a:endParaRPr>
                    </a:p>
                    <a:p>
                      <a:pPr algn="ctr"/>
                      <a:r>
                        <a:rPr kumimoji="1" lang="ja-JP" altLang="en-US" sz="1400" b="1" i="0" dirty="0" smtClean="0">
                          <a:solidFill>
                            <a:schemeClr val="tx1"/>
                          </a:solidFill>
                        </a:rPr>
                        <a:t>等</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solidFill>
                  </a:tcPr>
                </a:tc>
                <a:tc>
                  <a:txBody>
                    <a:bodyPr/>
                    <a:lstStyle/>
                    <a:p>
                      <a:pPr algn="ctr"/>
                      <a:r>
                        <a:rPr kumimoji="1" lang="ja-JP" altLang="en-US" sz="1400" b="1" i="0" dirty="0" smtClean="0">
                          <a:solidFill>
                            <a:schemeClr val="tx1"/>
                          </a:solidFill>
                        </a:rPr>
                        <a:t>納付税額</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9BD9FF"/>
                    </a:solidFill>
                  </a:tcPr>
                </a:tc>
              </a:tr>
              <a:tr h="4557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b="1" i="0" dirty="0" smtClean="0">
                          <a:solidFill>
                            <a:schemeClr val="tx1"/>
                          </a:solidFill>
                        </a:rPr>
                        <a:t>法定相続分に応じた遺産額</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b="1" i="0" dirty="0" smtClean="0">
                          <a:solidFill>
                            <a:schemeClr val="tx1"/>
                          </a:solidFill>
                        </a:rPr>
                        <a:t>税額</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R w="9525" cap="flat" cmpd="sng" algn="ctr">
                      <a:solidFill>
                        <a:srgbClr val="00B0F0"/>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B0F0"/>
                    </a:solidFill>
                  </a:tcPr>
                </a:tc>
                <a:tc vMerge="1">
                  <a:txBody>
                    <a:bodyPr/>
                    <a:lstStyle/>
                    <a:p>
                      <a:pPr algn="ctr"/>
                      <a:endParaRPr kumimoji="1" lang="ja-JP" altLang="en-US" sz="1400" b="1" i="0" dirty="0">
                        <a:solidFill>
                          <a:schemeClr val="tx1"/>
                        </a:solidFill>
                      </a:endParaRPr>
                    </a:p>
                  </a:txBody>
                  <a:tcPr anchor="ctr">
                    <a:lnR w="12700" cap="flat" cmpd="sng" algn="ctr">
                      <a:solidFill>
                        <a:srgbClr val="00B0F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b="1" i="0" dirty="0" smtClean="0">
                          <a:solidFill>
                            <a:schemeClr val="tx1"/>
                          </a:solidFill>
                        </a:rPr>
                        <a:t>算出税額</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ja-JP" altLang="en-US" sz="1400" b="1" i="0" dirty="0">
                        <a:solidFill>
                          <a:schemeClr val="tx1"/>
                        </a:solidFill>
                      </a:endParaRPr>
                    </a:p>
                  </a:txBody>
                  <a:tcPr anchor="ctr">
                    <a:lnR w="12700" cap="flat" cmpd="sng" algn="ctr">
                      <a:solidFill>
                        <a:srgbClr val="00B0F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B0F0"/>
                      </a:solidFill>
                      <a:prstDash val="solid"/>
                      <a:round/>
                      <a:headEnd type="none" w="med" len="med"/>
                      <a:tailEnd type="none" w="med" len="med"/>
                    </a:lnB>
                    <a:solidFill>
                      <a:schemeClr val="bg1"/>
                    </a:solidFill>
                  </a:tcPr>
                </a:tc>
                <a:tc>
                  <a:txBody>
                    <a:bodyPr/>
                    <a:lstStyle/>
                    <a:p>
                      <a:pPr algn="ctr"/>
                      <a:r>
                        <a:rPr kumimoji="1" lang="ja-JP" altLang="en-US" sz="1400" b="1" i="0" dirty="0" smtClean="0">
                          <a:solidFill>
                            <a:schemeClr val="tx1"/>
                          </a:solidFill>
                        </a:rPr>
                        <a:t>納付税額</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BD9FF"/>
                    </a:solidFill>
                  </a:tcPr>
                </a:tc>
              </a:tr>
              <a:tr h="41896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b="1" i="0" dirty="0" smtClean="0">
                          <a:solidFill>
                            <a:schemeClr val="tx1"/>
                          </a:solidFill>
                        </a:rPr>
                        <a:t>法定相続分に応じた遺産額</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lumMod val="40000"/>
                        <a:lumOff val="60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b="1" i="0" dirty="0" smtClean="0">
                          <a:solidFill>
                            <a:schemeClr val="tx1"/>
                          </a:solidFill>
                        </a:rPr>
                        <a:t>税額</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R w="9525" cap="flat" cmpd="sng" algn="ctr">
                      <a:solidFill>
                        <a:srgbClr val="00B0F0"/>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vMerge="1">
                  <a:txBody>
                    <a:bodyPr/>
                    <a:lstStyle/>
                    <a:p>
                      <a:pPr algn="ctr"/>
                      <a:endParaRPr kumimoji="1" lang="ja-JP" altLang="en-US" sz="1400" b="1" i="0" dirty="0">
                        <a:solidFill>
                          <a:schemeClr val="tx1"/>
                        </a:solidFill>
                      </a:endParaRPr>
                    </a:p>
                  </a:txBody>
                  <a:tcPr anchor="ctr">
                    <a:lnR w="12700" cap="flat" cmpd="sng" algn="ctr">
                      <a:solidFill>
                        <a:srgbClr val="00B0F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b="1" i="0" dirty="0" smtClean="0">
                          <a:solidFill>
                            <a:schemeClr val="tx1"/>
                          </a:solidFill>
                        </a:rPr>
                        <a:t>算出税額</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ja-JP" altLang="en-US" sz="1400" b="1" i="0" dirty="0">
                        <a:solidFill>
                          <a:schemeClr val="tx1"/>
                        </a:solidFill>
                      </a:endParaRPr>
                    </a:p>
                  </a:txBody>
                  <a:tcPr anchor="ctr">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solidFill>
                      <a:schemeClr val="bg1"/>
                    </a:solidFill>
                  </a:tcPr>
                </a:tc>
                <a:tc>
                  <a:txBody>
                    <a:bodyPr/>
                    <a:lstStyle/>
                    <a:p>
                      <a:pPr algn="ctr"/>
                      <a:r>
                        <a:rPr kumimoji="1" lang="ja-JP" altLang="en-US" sz="1400" b="1" i="0" dirty="0" smtClean="0">
                          <a:solidFill>
                            <a:schemeClr val="tx1"/>
                          </a:solidFill>
                        </a:rPr>
                        <a:t>納付税額</a:t>
                      </a:r>
                      <a:endParaRPr kumimoji="1" lang="ja-JP" altLang="en-US" sz="1400" b="1" i="0" dirty="0">
                        <a:solidFill>
                          <a:schemeClr val="tx1"/>
                        </a:solidFill>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9BD9FF"/>
                    </a:solidFill>
                  </a:tcPr>
                </a:tc>
              </a:tr>
              <a:tr h="488912">
                <a:tc>
                  <a:txBody>
                    <a:bodyPr/>
                    <a:lstStyle/>
                    <a:p>
                      <a:pPr algn="ctr"/>
                      <a:r>
                        <a:rPr kumimoji="1" lang="ja-JP" altLang="en-US" dirty="0" smtClean="0"/>
                        <a:t>基礎控除額</a:t>
                      </a:r>
                      <a:endParaRPr kumimoji="1" lang="ja-JP" altLang="en-US" dirty="0"/>
                    </a:p>
                  </a:txBody>
                  <a:tcPr anchor="ctr">
                    <a:solidFill>
                      <a:srgbClr val="FFFF00"/>
                    </a:solidFill>
                  </a:tcPr>
                </a:tc>
                <a:tc gridSpan="11">
                  <a:txBody>
                    <a:bodyPr/>
                    <a:lstStyle/>
                    <a:p>
                      <a:pPr algn="ctr"/>
                      <a:endParaRPr kumimoji="1" lang="ja-JP" altLang="en-US" dirty="0"/>
                    </a:p>
                  </a:txBody>
                  <a:tcPr>
                    <a:lnT w="12700" cap="flat" cmpd="sng" algn="ctr">
                      <a:solidFill>
                        <a:schemeClr val="bg1"/>
                      </a:solidFill>
                      <a:prstDash val="solid"/>
                      <a:round/>
                      <a:headEnd type="none" w="med" len="med"/>
                      <a:tailEnd type="none" w="med" len="med"/>
                    </a:lnT>
                    <a:solidFill>
                      <a:schemeClr val="bg1"/>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a:endParaRPr kumimoji="1" lang="ja-JP" altLang="en-US" dirty="0"/>
                    </a:p>
                  </a:txBody>
                  <a:tcPr>
                    <a:lnT w="12700" cap="flat" cmpd="sng" algn="ctr">
                      <a:solidFill>
                        <a:schemeClr val="bg1"/>
                      </a:solidFill>
                      <a:prstDash val="solid"/>
                      <a:round/>
                      <a:headEnd type="none" w="med" len="med"/>
                      <a:tailEnd type="none" w="med" len="med"/>
                    </a:lnT>
                    <a:solidFill>
                      <a:schemeClr val="bg1"/>
                    </a:solidFill>
                  </a:tcPr>
                </a:tc>
                <a:tc hMerge="1">
                  <a:txBody>
                    <a:bodyPr/>
                    <a:lstStyle/>
                    <a:p>
                      <a:endParaRPr kumimoji="1" lang="ja-JP" altLang="en-US"/>
                    </a:p>
                  </a:txBody>
                  <a:tcPr/>
                </a:tc>
              </a:tr>
            </a:tbl>
          </a:graphicData>
        </a:graphic>
      </p:graphicFrame>
      <p:sp>
        <p:nvSpPr>
          <p:cNvPr id="10" name="テキスト ボックス 9"/>
          <p:cNvSpPr txBox="1"/>
          <p:nvPr/>
        </p:nvSpPr>
        <p:spPr>
          <a:xfrm>
            <a:off x="2409486" y="3744000"/>
            <a:ext cx="4142234" cy="338554"/>
          </a:xfrm>
          <a:prstGeom prst="rect">
            <a:avLst/>
          </a:prstGeom>
          <a:noFill/>
          <a:ln>
            <a:solidFill>
              <a:schemeClr val="tx1"/>
            </a:solidFill>
          </a:ln>
        </p:spPr>
        <p:txBody>
          <a:bodyPr wrap="square" rtlCol="0" anchor="ctr">
            <a:spAutoFit/>
          </a:bodyPr>
          <a:lstStyle/>
          <a:p>
            <a:pPr algn="ctr"/>
            <a:r>
              <a:rPr kumimoji="1" lang="ja-JP" altLang="en-US" dirty="0" smtClean="0"/>
              <a:t>５</a:t>
            </a:r>
            <a:r>
              <a:rPr kumimoji="1" lang="en-US" altLang="ja-JP" dirty="0" smtClean="0"/>
              <a:t>,</a:t>
            </a:r>
            <a:r>
              <a:rPr kumimoji="1" lang="ja-JP" altLang="en-US" dirty="0" smtClean="0"/>
              <a:t>０００万円 ＋ １</a:t>
            </a:r>
            <a:r>
              <a:rPr kumimoji="1" lang="en-US" altLang="ja-JP" dirty="0" smtClean="0"/>
              <a:t>,</a:t>
            </a:r>
            <a:r>
              <a:rPr kumimoji="1" lang="ja-JP" altLang="en-US" dirty="0" smtClean="0"/>
              <a:t>０００万円</a:t>
            </a:r>
            <a:r>
              <a:rPr kumimoji="1" lang="en-US" altLang="ja-JP" dirty="0" smtClean="0"/>
              <a:t>×</a:t>
            </a:r>
            <a:r>
              <a:rPr kumimoji="1" lang="ja-JP" altLang="en-US" dirty="0" smtClean="0"/>
              <a:t>法定相続人の数</a:t>
            </a:r>
            <a:endParaRPr kumimoji="1" lang="ja-JP" altLang="en-US" dirty="0"/>
          </a:p>
        </p:txBody>
      </p:sp>
      <p:sp>
        <p:nvSpPr>
          <p:cNvPr id="11" name="テキスト ボックス 10"/>
          <p:cNvSpPr txBox="1"/>
          <p:nvPr/>
        </p:nvSpPr>
        <p:spPr>
          <a:xfrm>
            <a:off x="2409486" y="4905510"/>
            <a:ext cx="4142234" cy="338554"/>
          </a:xfrm>
          <a:prstGeom prst="rect">
            <a:avLst/>
          </a:prstGeom>
          <a:noFill/>
          <a:ln>
            <a:solidFill>
              <a:srgbClr val="00B0F0"/>
            </a:solidFill>
          </a:ln>
        </p:spPr>
        <p:txBody>
          <a:bodyPr wrap="square" rtlCol="0" anchor="ctr">
            <a:spAutoFit/>
          </a:bodyPr>
          <a:lstStyle/>
          <a:p>
            <a:pPr algn="ctr"/>
            <a:r>
              <a:rPr lang="ja-JP" altLang="en-US" dirty="0" smtClean="0">
                <a:solidFill>
                  <a:srgbClr val="00B0F0"/>
                </a:solidFill>
              </a:rPr>
              <a:t>３</a:t>
            </a:r>
            <a:r>
              <a:rPr kumimoji="1" lang="en-US" altLang="ja-JP" dirty="0" smtClean="0">
                <a:solidFill>
                  <a:srgbClr val="00B0F0"/>
                </a:solidFill>
              </a:rPr>
              <a:t>,</a:t>
            </a:r>
            <a:r>
              <a:rPr kumimoji="1" lang="ja-JP" altLang="en-US" dirty="0" smtClean="0">
                <a:solidFill>
                  <a:srgbClr val="00B0F0"/>
                </a:solidFill>
              </a:rPr>
              <a:t>０００万円 ＋ ６００万円</a:t>
            </a:r>
            <a:r>
              <a:rPr kumimoji="1" lang="en-US" altLang="ja-JP" dirty="0" smtClean="0">
                <a:solidFill>
                  <a:srgbClr val="00B0F0"/>
                </a:solidFill>
              </a:rPr>
              <a:t>×</a:t>
            </a:r>
            <a:r>
              <a:rPr kumimoji="1" lang="ja-JP" altLang="en-US" dirty="0" smtClean="0">
                <a:solidFill>
                  <a:srgbClr val="00B0F0"/>
                </a:solidFill>
              </a:rPr>
              <a:t>法定相続人の数</a:t>
            </a:r>
            <a:endParaRPr kumimoji="1" lang="ja-JP" altLang="en-US" dirty="0">
              <a:solidFill>
                <a:srgbClr val="00B0F0"/>
              </a:solidFill>
            </a:endParaRPr>
          </a:p>
        </p:txBody>
      </p:sp>
      <p:sp>
        <p:nvSpPr>
          <p:cNvPr id="12" name="テキスト ボックス 11"/>
          <p:cNvSpPr txBox="1"/>
          <p:nvPr/>
        </p:nvSpPr>
        <p:spPr>
          <a:xfrm>
            <a:off x="2409486" y="5424257"/>
            <a:ext cx="4213256" cy="830997"/>
          </a:xfrm>
          <a:prstGeom prst="rect">
            <a:avLst/>
          </a:prstGeom>
          <a:noFill/>
        </p:spPr>
        <p:txBody>
          <a:bodyPr wrap="square" rtlCol="0">
            <a:spAutoFit/>
          </a:bodyPr>
          <a:lstStyle/>
          <a:p>
            <a:r>
              <a:rPr kumimoji="1" lang="ja-JP" altLang="en-US" dirty="0" smtClean="0">
                <a:solidFill>
                  <a:srgbClr val="00B0F0"/>
                </a:solidFill>
              </a:rPr>
              <a:t>・基礎控除が４割減</a:t>
            </a:r>
            <a:endParaRPr kumimoji="1" lang="en-US" altLang="ja-JP" dirty="0" smtClean="0">
              <a:solidFill>
                <a:srgbClr val="00B0F0"/>
              </a:solidFill>
            </a:endParaRPr>
          </a:p>
          <a:p>
            <a:endParaRPr kumimoji="1" lang="en-US" altLang="ja-JP" dirty="0" smtClean="0">
              <a:solidFill>
                <a:srgbClr val="00B0F0"/>
              </a:solidFill>
            </a:endParaRPr>
          </a:p>
          <a:p>
            <a:r>
              <a:rPr lang="ja-JP" altLang="en-US" dirty="0" smtClean="0">
                <a:solidFill>
                  <a:srgbClr val="00B0F0"/>
                </a:solidFill>
              </a:rPr>
              <a:t>・平成２７年１月１日以降の相続から適用</a:t>
            </a:r>
            <a:endParaRPr kumimoji="1" lang="ja-JP" altLang="en-US" dirty="0">
              <a:solidFill>
                <a:srgbClr val="00B0F0"/>
              </a:solidFill>
            </a:endParaRPr>
          </a:p>
        </p:txBody>
      </p:sp>
      <p:sp>
        <p:nvSpPr>
          <p:cNvPr id="19" name="下矢印 18"/>
          <p:cNvSpPr/>
          <p:nvPr/>
        </p:nvSpPr>
        <p:spPr>
          <a:xfrm>
            <a:off x="3708464" y="4249155"/>
            <a:ext cx="1615300" cy="506027"/>
          </a:xfrm>
          <a:prstGeom prst="down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81705" y="1260629"/>
            <a:ext cx="7457243" cy="338554"/>
          </a:xfrm>
          <a:prstGeom prst="rect">
            <a:avLst/>
          </a:prstGeom>
          <a:noFill/>
        </p:spPr>
        <p:txBody>
          <a:bodyPr wrap="square" rtlCol="0">
            <a:spAutoFit/>
          </a:bodyPr>
          <a:lstStyle/>
          <a:p>
            <a:r>
              <a:rPr kumimoji="1" lang="ja-JP" altLang="en-US" u="sng" dirty="0" smtClean="0"/>
              <a:t>相続税の計算方法と基礎控除の改正</a:t>
            </a:r>
            <a:endParaRPr kumimoji="1" lang="en-US" altLang="ja-JP" u="sng" dirty="0" smtClean="0"/>
          </a:p>
        </p:txBody>
      </p:sp>
      <p:sp>
        <p:nvSpPr>
          <p:cNvPr id="2" name="右矢印 1"/>
          <p:cNvSpPr/>
          <p:nvPr/>
        </p:nvSpPr>
        <p:spPr>
          <a:xfrm flipV="1">
            <a:off x="7588800" y="1970842"/>
            <a:ext cx="337352" cy="474077"/>
          </a:xfrm>
          <a:prstGeom prst="rightArrow">
            <a:avLst/>
          </a:pr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flipV="1">
            <a:off x="7588800" y="2659738"/>
            <a:ext cx="337352" cy="474077"/>
          </a:xfrm>
          <a:prstGeom prst="rightArrow">
            <a:avLst/>
          </a:pr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flipV="1">
            <a:off x="7588800" y="3163102"/>
            <a:ext cx="337352" cy="474077"/>
          </a:xfrm>
          <a:prstGeom prst="rightArrow">
            <a:avLst/>
          </a:pr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flipV="1">
            <a:off x="5749200" y="1923792"/>
            <a:ext cx="137604" cy="474077"/>
          </a:xfrm>
          <a:prstGeom prst="rightArrow">
            <a:avLst/>
          </a:pr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flipV="1">
            <a:off x="5749200" y="2648196"/>
            <a:ext cx="137604" cy="474077"/>
          </a:xfrm>
          <a:prstGeom prst="rightArrow">
            <a:avLst/>
          </a:pr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flipV="1">
            <a:off x="5749200" y="3163102"/>
            <a:ext cx="137604" cy="474077"/>
          </a:xfrm>
          <a:prstGeom prst="rightArrow">
            <a:avLst/>
          </a:prstGeom>
          <a:noFill/>
          <a:ln w="95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00400" y="1659600"/>
            <a:ext cx="648000" cy="2193310"/>
          </a:xfrm>
          <a:prstGeom prst="rect">
            <a:avLst/>
          </a:prstGeom>
          <a:solidFill>
            <a:srgbClr val="FFFFCC"/>
          </a:solidFill>
        </p:spPr>
        <p:txBody>
          <a:bodyPr vert="eaVert" wrap="square" tIns="72000" rtlCol="0" anchor="ctr">
            <a:noAutofit/>
          </a:bodyPr>
          <a:lstStyle/>
          <a:p>
            <a:r>
              <a:rPr kumimoji="1" lang="ja-JP" altLang="en-US" dirty="0" smtClean="0">
                <a:solidFill>
                  <a:schemeClr val="bg1"/>
                </a:solidFill>
              </a:rPr>
              <a:t> </a:t>
            </a:r>
            <a:r>
              <a:rPr kumimoji="1" lang="ja-JP" altLang="en-US" dirty="0" smtClean="0"/>
              <a:t>遺産、みなし相続財産</a:t>
            </a:r>
            <a:endParaRPr kumimoji="1" lang="ja-JP" altLang="en-US" dirty="0"/>
          </a:p>
        </p:txBody>
      </p:sp>
      <p:sp>
        <p:nvSpPr>
          <p:cNvPr id="5" name="正方形/長方形 4"/>
          <p:cNvSpPr/>
          <p:nvPr/>
        </p:nvSpPr>
        <p:spPr>
          <a:xfrm>
            <a:off x="1148400" y="4123346"/>
            <a:ext cx="1224000" cy="697228"/>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債務、</a:t>
            </a:r>
            <a:endParaRPr kumimoji="1" lang="en-US" altLang="ja-JP" dirty="0" smtClean="0">
              <a:solidFill>
                <a:schemeClr val="tx1"/>
              </a:solidFill>
            </a:endParaRPr>
          </a:p>
          <a:p>
            <a:pPr algn="ctr"/>
            <a:r>
              <a:rPr kumimoji="1" lang="ja-JP" altLang="en-US" dirty="0" smtClean="0">
                <a:solidFill>
                  <a:schemeClr val="tx1"/>
                </a:solidFill>
              </a:rPr>
              <a:t>葬式費用</a:t>
            </a:r>
            <a:endParaRPr kumimoji="1" lang="ja-JP" altLang="en-US" dirty="0">
              <a:solidFill>
                <a:schemeClr val="tx1"/>
              </a:solidFill>
            </a:endParaRPr>
          </a:p>
        </p:txBody>
      </p:sp>
      <p:sp>
        <p:nvSpPr>
          <p:cNvPr id="7" name="正方形/長方形 6"/>
          <p:cNvSpPr/>
          <p:nvPr/>
        </p:nvSpPr>
        <p:spPr>
          <a:xfrm>
            <a:off x="500400" y="3862799"/>
            <a:ext cx="648000" cy="9577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t>生前贈与</a:t>
            </a:r>
            <a:endParaRPr kumimoji="1" lang="ja-JP" altLang="en-US" dirty="0"/>
          </a:p>
        </p:txBody>
      </p:sp>
    </p:spTree>
    <p:extLst>
      <p:ext uri="{BB962C8B-B14F-4D97-AF65-F5344CB8AC3E}">
        <p14:creationId xmlns:p14="http://schemas.microsoft.com/office/powerpoint/2010/main" val="1115319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5688</TotalTime>
  <Words>1174</Words>
  <Application>Microsoft Office PowerPoint</Application>
  <PresentationFormat>画面に合わせる (4:3)</PresentationFormat>
  <Paragraphs>552</Paragraphs>
  <Slides>22</Slides>
  <Notes>2</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Kei</dc:creator>
  <cp:lastModifiedBy>Kei</cp:lastModifiedBy>
  <cp:revision>288</cp:revision>
  <cp:lastPrinted>2014-05-12T07:18:46Z</cp:lastPrinted>
  <dcterms:created xsi:type="dcterms:W3CDTF">2013-05-20T06:15:21Z</dcterms:created>
  <dcterms:modified xsi:type="dcterms:W3CDTF">2014-06-17T05:24:04Z</dcterms:modified>
</cp:coreProperties>
</file>